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5143500"/>
  <p:notesSz cx="6858000" cy="9144000"/>
  <p:defaultTextStyle>
    <a:lvl1pPr>
      <a:defRPr sz="1400">
        <a:latin typeface="Arial"/>
        <a:ea typeface="Arial"/>
        <a:cs typeface="Arial"/>
        <a:sym typeface="Arial"/>
      </a:defRPr>
    </a:lvl1pPr>
    <a:lvl2pPr>
      <a:defRPr sz="1400">
        <a:latin typeface="Arial"/>
        <a:ea typeface="Arial"/>
        <a:cs typeface="Arial"/>
        <a:sym typeface="Arial"/>
      </a:defRPr>
    </a:lvl2pPr>
    <a:lvl3pPr>
      <a:defRPr sz="1400">
        <a:latin typeface="Arial"/>
        <a:ea typeface="Arial"/>
        <a:cs typeface="Arial"/>
        <a:sym typeface="Arial"/>
      </a:defRPr>
    </a:lvl3pPr>
    <a:lvl4pPr>
      <a:defRPr sz="1400">
        <a:latin typeface="Arial"/>
        <a:ea typeface="Arial"/>
        <a:cs typeface="Arial"/>
        <a:sym typeface="Arial"/>
      </a:defRPr>
    </a:lvl4pPr>
    <a:lvl5pPr>
      <a:defRPr sz="1400">
        <a:latin typeface="Arial"/>
        <a:ea typeface="Arial"/>
        <a:cs typeface="Arial"/>
        <a:sym typeface="Arial"/>
      </a:defRPr>
    </a:lvl5pPr>
    <a:lvl6pPr>
      <a:defRPr sz="1400">
        <a:latin typeface="Arial"/>
        <a:ea typeface="Arial"/>
        <a:cs typeface="Arial"/>
        <a:sym typeface="Arial"/>
      </a:defRPr>
    </a:lvl6pPr>
    <a:lvl7pPr>
      <a:defRPr sz="1400">
        <a:latin typeface="Arial"/>
        <a:ea typeface="Arial"/>
        <a:cs typeface="Arial"/>
        <a:sym typeface="Arial"/>
      </a:defRPr>
    </a:lvl7pPr>
    <a:lvl8pPr>
      <a:defRPr sz="1400">
        <a:latin typeface="Arial"/>
        <a:ea typeface="Arial"/>
        <a:cs typeface="Arial"/>
        <a:sym typeface="Arial"/>
      </a:defRPr>
    </a:lvl8pPr>
    <a:lvl9pPr>
      <a:defRPr sz="1400"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DD7E6"/>
          </a:solidFill>
        </a:fill>
      </a:tcStyle>
    </a:wholeTbl>
    <a:band2H>
      <a:tcTxStyle b="def" i="def"/>
      <a:tcStyle>
        <a:tcBdr/>
        <a:fill>
          <a:solidFill>
            <a:srgbClr val="E7ECF3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3A81BA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3A81BA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3A81BA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AE2CD"/>
          </a:solidFill>
        </a:fill>
      </a:tcStyle>
    </a:wholeTbl>
    <a:band2H>
      <a:tcTxStyle b="def" i="def"/>
      <a:tcStyle>
        <a:tcBdr/>
        <a:fill>
          <a:solidFill>
            <a:srgbClr val="EDF1E8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BAB42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BAB42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BAB42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CCCC"/>
          </a:solidFill>
        </a:fill>
      </a:tcStyle>
    </a:wholeTbl>
    <a:band2H>
      <a:tcTxStyle b="def" i="def"/>
      <a:tcStyle>
        <a:tcBdr/>
        <a:fill>
          <a:solidFill>
            <a:srgbClr val="EEE7E7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63334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63334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63334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A81BA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A81BA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1" name="Shape 4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>
            <p:ph type="title"/>
          </p:nvPr>
        </p:nvSpPr>
        <p:spPr>
          <a:xfrm>
            <a:off x="685800" y="297467"/>
            <a:ext cx="7772400" cy="2445732"/>
          </a:xfrm>
          <a:prstGeom prst="rect">
            <a:avLst/>
          </a:prstGeom>
        </p:spPr>
        <p:txBody>
          <a:bodyPr/>
          <a:lstStyle/>
          <a:p>
            <a:pPr lvl="0" algn="ctr">
              <a:defRPr sz="4800"/>
            </a:pPr>
          </a:p>
        </p:txBody>
      </p:sp>
      <p:sp>
        <p:nvSpPr>
          <p:cNvPr id="7" name="Shape 7"/>
          <p:cNvSpPr/>
          <p:nvPr>
            <p:ph type="body" idx="1"/>
          </p:nvPr>
        </p:nvSpPr>
        <p:spPr>
          <a:xfrm>
            <a:off x="685800" y="2840053"/>
            <a:ext cx="7772400" cy="2070612"/>
          </a:xfrm>
          <a:prstGeom prst="rect">
            <a:avLst/>
          </a:prstGeom>
        </p:spPr>
        <p:txBody>
          <a:bodyPr/>
          <a:lstStyle/>
          <a:p>
            <a:pPr lvl="0" algn="ctr">
              <a:defRPr>
                <a:solidFill>
                  <a:srgbClr val="666666"/>
                </a:solidFill>
              </a:defRPr>
            </a:pPr>
          </a:p>
        </p:txBody>
      </p:sp>
      <p:sp>
        <p:nvSpPr>
          <p:cNvPr id="8" name="Shape 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Two Cont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457200" y="342900"/>
            <a:ext cx="8229600" cy="1028700"/>
          </a:xfrm>
          <a:prstGeom prst="rect">
            <a:avLst/>
          </a:prstGeom>
        </p:spPr>
        <p:txBody>
          <a:bodyPr anchor="t"/>
          <a:lstStyle/>
          <a:p>
            <a:pPr lvl="0"/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457200" y="1371600"/>
            <a:ext cx="4039200" cy="3771900"/>
          </a:xfrm>
          <a:prstGeom prst="rect">
            <a:avLst/>
          </a:prstGeom>
        </p:spPr>
        <p:txBody>
          <a:bodyPr/>
          <a:lstStyle/>
          <a:p>
            <a:pPr lvl="0" marL="342900" indent="-342900">
              <a:lnSpc>
                <a:spcPct val="118181"/>
              </a:lnSpc>
            </a:pPr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title"/>
          </p:nvPr>
        </p:nvSpPr>
        <p:spPr>
          <a:xfrm>
            <a:off x="457200" y="342900"/>
            <a:ext cx="8229600" cy="857250"/>
          </a:xfrm>
          <a:prstGeom prst="rect">
            <a:avLst/>
          </a:prstGeom>
        </p:spPr>
        <p:txBody>
          <a:bodyPr anchor="t"/>
          <a:lstStyle/>
          <a:p>
            <a:pPr lvl="0"/>
          </a:p>
        </p:txBody>
      </p:sp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" name="Shape 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457200" y="1200150"/>
            <a:ext cx="3994526" cy="394335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9" name="Shape 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body" idx="1"/>
          </p:nvPr>
        </p:nvSpPr>
        <p:spPr>
          <a:xfrm>
            <a:off x="457200" y="4406308"/>
            <a:ext cx="8229600" cy="737193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ts val="300"/>
              </a:spcBef>
              <a:defRPr sz="1800"/>
            </a:pPr>
          </a:p>
        </p:txBody>
      </p:sp>
      <p:sp>
        <p:nvSpPr>
          <p:cNvPr id="22" name="Shape 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>
            <p:ph type="title"/>
          </p:nvPr>
        </p:nvSpPr>
        <p:spPr>
          <a:xfrm>
            <a:off x="457200" y="1714500"/>
            <a:ext cx="7772400" cy="535779"/>
          </a:xfrm>
          <a:prstGeom prst="rect">
            <a:avLst/>
          </a:prstGeom>
        </p:spPr>
        <p:txBody>
          <a:bodyPr anchor="t"/>
          <a:lstStyle/>
          <a:p>
            <a:pPr lvl="0">
              <a:lnSpc>
                <a:spcPct val="140000"/>
              </a:lnSpc>
            </a:pPr>
          </a:p>
        </p:txBody>
      </p:sp>
      <p:sp>
        <p:nvSpPr>
          <p:cNvPr id="27" name="Shape 27"/>
          <p:cNvSpPr/>
          <p:nvPr>
            <p:ph type="body" idx="1"/>
          </p:nvPr>
        </p:nvSpPr>
        <p:spPr>
          <a:xfrm>
            <a:off x="457200" y="2235599"/>
            <a:ext cx="7758138" cy="1032671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130000"/>
              </a:lnSpc>
            </a:pP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xfrm>
            <a:off x="457200" y="342900"/>
            <a:ext cx="8229600" cy="1028700"/>
          </a:xfrm>
          <a:prstGeom prst="rect">
            <a:avLst/>
          </a:prstGeom>
        </p:spPr>
        <p:txBody>
          <a:bodyPr anchor="t"/>
          <a:lstStyle/>
          <a:p>
            <a:pPr lvl="0"/>
          </a:p>
        </p:txBody>
      </p:sp>
      <p:sp>
        <p:nvSpPr>
          <p:cNvPr id="30" name="Shape 30"/>
          <p:cNvSpPr/>
          <p:nvPr>
            <p:ph type="body" idx="1"/>
          </p:nvPr>
        </p:nvSpPr>
        <p:spPr>
          <a:xfrm>
            <a:off x="457200" y="1371600"/>
            <a:ext cx="8229600" cy="3771900"/>
          </a:xfrm>
          <a:prstGeom prst="rect">
            <a:avLst/>
          </a:prstGeom>
        </p:spPr>
        <p:txBody>
          <a:bodyPr/>
          <a:lstStyle/>
          <a:p>
            <a:pPr lvl="0" marL="342900" indent="-342900">
              <a:lnSpc>
                <a:spcPct val="118181"/>
              </a:lnSpc>
            </a:pP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wo Cont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457200" y="342900"/>
            <a:ext cx="8229600" cy="1028700"/>
          </a:xfrm>
          <a:prstGeom prst="rect">
            <a:avLst/>
          </a:prstGeom>
        </p:spPr>
        <p:txBody>
          <a:bodyPr anchor="t"/>
          <a:lstStyle/>
          <a:p>
            <a:pPr lvl="0"/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457200" y="1371600"/>
            <a:ext cx="4039200" cy="3771900"/>
          </a:xfrm>
          <a:prstGeom prst="rect">
            <a:avLst/>
          </a:prstGeom>
        </p:spPr>
        <p:txBody>
          <a:bodyPr/>
          <a:lstStyle/>
          <a:p>
            <a:pPr lvl="0" marL="342900" indent="-342900">
              <a:lnSpc>
                <a:spcPct val="118181"/>
              </a:lnSpc>
            </a:pP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 anchor="b"/>
          <a:lstStyle/>
          <a:p>
            <a:pPr lvl="0"/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/>
          <a:lstStyle/>
          <a:p>
            <a:pPr lvl="0"/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8556790" y="4762637"/>
            <a:ext cx="548700" cy="367950"/>
          </a:xfrm>
          <a:prstGeom prst="rect">
            <a:avLst/>
          </a:prstGeom>
          <a:ln w="12700">
            <a:miter lim="400000"/>
          </a:ln>
        </p:spPr>
        <p:txBody>
          <a:bodyPr lIns="91424" tIns="91424" rIns="91424" bIns="91424" anchor="ctr">
            <a:spAutoFit/>
          </a:bodyPr>
          <a:lstStyle>
            <a:lvl1pPr algn="r">
              <a:defRPr sz="1300"/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>
        <a:defRPr sz="1400">
          <a:latin typeface="Arial"/>
          <a:ea typeface="Arial"/>
          <a:cs typeface="Arial"/>
          <a:sym typeface="Arial"/>
        </a:defRPr>
      </a:lvl1pPr>
      <a:lvl2pPr>
        <a:defRPr sz="1400">
          <a:latin typeface="Arial"/>
          <a:ea typeface="Arial"/>
          <a:cs typeface="Arial"/>
          <a:sym typeface="Arial"/>
        </a:defRPr>
      </a:lvl2pPr>
      <a:lvl3pPr>
        <a:defRPr sz="1400">
          <a:latin typeface="Arial"/>
          <a:ea typeface="Arial"/>
          <a:cs typeface="Arial"/>
          <a:sym typeface="Arial"/>
        </a:defRPr>
      </a:lvl3pPr>
      <a:lvl4pPr>
        <a:defRPr sz="1400">
          <a:latin typeface="Arial"/>
          <a:ea typeface="Arial"/>
          <a:cs typeface="Arial"/>
          <a:sym typeface="Arial"/>
        </a:defRPr>
      </a:lvl4pPr>
      <a:lvl5pPr>
        <a:defRPr sz="1400">
          <a:latin typeface="Arial"/>
          <a:ea typeface="Arial"/>
          <a:cs typeface="Arial"/>
          <a:sym typeface="Arial"/>
        </a:defRPr>
      </a:lvl5pPr>
      <a:lvl6pPr>
        <a:defRPr sz="1400">
          <a:latin typeface="Arial"/>
          <a:ea typeface="Arial"/>
          <a:cs typeface="Arial"/>
          <a:sym typeface="Arial"/>
        </a:defRPr>
      </a:lvl6pPr>
      <a:lvl7pPr>
        <a:defRPr sz="1400">
          <a:latin typeface="Arial"/>
          <a:ea typeface="Arial"/>
          <a:cs typeface="Arial"/>
          <a:sym typeface="Arial"/>
        </a:defRPr>
      </a:lvl7pPr>
      <a:lvl8pPr>
        <a:defRPr sz="1400">
          <a:latin typeface="Arial"/>
          <a:ea typeface="Arial"/>
          <a:cs typeface="Arial"/>
          <a:sym typeface="Arial"/>
        </a:defRPr>
      </a:lvl8pPr>
      <a:lvl9pPr>
        <a:defRPr sz="1400">
          <a:latin typeface="Arial"/>
          <a:ea typeface="Arial"/>
          <a:cs typeface="Arial"/>
          <a:sym typeface="Arial"/>
        </a:defRPr>
      </a:lvl9pPr>
    </p:titleStyle>
    <p:bodyStyle>
      <a:lvl1pPr>
        <a:defRPr sz="1400">
          <a:latin typeface="Arial"/>
          <a:ea typeface="Arial"/>
          <a:cs typeface="Arial"/>
          <a:sym typeface="Arial"/>
        </a:defRPr>
      </a:lvl1pPr>
      <a:lvl2pPr>
        <a:defRPr sz="1400">
          <a:latin typeface="Arial"/>
          <a:ea typeface="Arial"/>
          <a:cs typeface="Arial"/>
          <a:sym typeface="Arial"/>
        </a:defRPr>
      </a:lvl2pPr>
      <a:lvl3pPr>
        <a:defRPr sz="1400">
          <a:latin typeface="Arial"/>
          <a:ea typeface="Arial"/>
          <a:cs typeface="Arial"/>
          <a:sym typeface="Arial"/>
        </a:defRPr>
      </a:lvl3pPr>
      <a:lvl4pPr>
        <a:defRPr sz="1400">
          <a:latin typeface="Arial"/>
          <a:ea typeface="Arial"/>
          <a:cs typeface="Arial"/>
          <a:sym typeface="Arial"/>
        </a:defRPr>
      </a:lvl4pPr>
      <a:lvl5pPr>
        <a:defRPr sz="1400">
          <a:latin typeface="Arial"/>
          <a:ea typeface="Arial"/>
          <a:cs typeface="Arial"/>
          <a:sym typeface="Arial"/>
        </a:defRPr>
      </a:lvl5pPr>
      <a:lvl6pPr>
        <a:defRPr sz="1400">
          <a:latin typeface="Arial"/>
          <a:ea typeface="Arial"/>
          <a:cs typeface="Arial"/>
          <a:sym typeface="Arial"/>
        </a:defRPr>
      </a:lvl6pPr>
      <a:lvl7pPr>
        <a:defRPr sz="1400">
          <a:latin typeface="Arial"/>
          <a:ea typeface="Arial"/>
          <a:cs typeface="Arial"/>
          <a:sym typeface="Arial"/>
        </a:defRPr>
      </a:lvl7pPr>
      <a:lvl8pPr>
        <a:defRPr sz="1400">
          <a:latin typeface="Arial"/>
          <a:ea typeface="Arial"/>
          <a:cs typeface="Arial"/>
          <a:sym typeface="Arial"/>
        </a:defRPr>
      </a:lvl8pPr>
      <a:lvl9pPr>
        <a:defRPr sz="1400">
          <a:latin typeface="Arial"/>
          <a:ea typeface="Arial"/>
          <a:cs typeface="Arial"/>
          <a:sym typeface="Arial"/>
        </a:defRPr>
      </a:lvl9pPr>
    </p:bodyStyle>
    <p:otherStyle>
      <a:lvl1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1pPr>
      <a:lvl2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2pPr>
      <a:lvl3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3pPr>
      <a:lvl4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4pPr>
      <a:lvl5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5pPr>
      <a:lvl6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6pPr>
      <a:lvl7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7pPr>
      <a:lvl8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8pPr>
      <a:lvl9pPr algn="r">
        <a:defRPr sz="1300">
          <a:solidFill>
            <a:schemeClr val="tx1"/>
          </a:solid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7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9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jpeg"/><Relationship Id="rId3" Type="http://schemas.openxmlformats.org/officeDocument/2006/relationships/hyperlink" Target="mailto:myriam.leggieri@insight-centre.org" TargetMode="External"/><Relationship Id="rId4" Type="http://schemas.openxmlformats.org/officeDocument/2006/relationships/hyperlink" Target="mailto:vonderweth@nus.edu.sg" TargetMode="External"/><Relationship Id="rId5" Type="http://schemas.openxmlformats.org/officeDocument/2006/relationships/hyperlink" Target="mailto:john.breslin@insight-centre.org" TargetMode="External"/><Relationship Id="rId6" Type="http://schemas.openxmlformats.org/officeDocument/2006/relationships/image" Target="../media/image20.png"/><Relationship Id="rId7" Type="http://schemas.openxmlformats.org/officeDocument/2006/relationships/image" Target="../media/image2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4.jpeg"/><Relationship Id="rId4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457200" y="1714500"/>
            <a:ext cx="7772400" cy="53579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defTabSz="530351">
              <a:defRPr b="1" sz="1740">
                <a:solidFill>
                  <a:srgbClr val="92C83E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1740">
                <a:solidFill>
                  <a:srgbClr val="92C83E"/>
                </a:solidFill>
              </a:rPr>
              <a:t>Using Sensors to Bridge the Gap between Real Places and their Web-based Representation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xfrm>
            <a:off x="457199" y="3180000"/>
            <a:ext cx="7758001" cy="750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301752" indent="-301752" defTabSz="804672">
              <a:lnSpc>
                <a:spcPct val="133333"/>
              </a:lnSpc>
              <a:defRPr sz="1800"/>
            </a:pPr>
            <a:r>
              <a:rPr b="1" sz="1584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Myriam Leggieri </a:t>
            </a:r>
            <a:endParaRPr b="1" sz="1584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0" marL="301752" indent="-301752" defTabSz="804672">
              <a:lnSpc>
                <a:spcPct val="133333"/>
              </a:lnSpc>
              <a:defRPr sz="1800"/>
            </a:pPr>
            <a:r>
              <a:rPr b="1" sz="1232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Internet of Things Unit (UIoT)</a:t>
            </a:r>
            <a:endParaRPr b="1" sz="1232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0" marL="301752" indent="-301752" defTabSz="804672">
              <a:lnSpc>
                <a:spcPct val="133333"/>
              </a:lnSpc>
              <a:defRPr sz="1800"/>
            </a:pPr>
            <a:r>
              <a:rPr b="1" sz="1232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myriam.leggieri@insight-centre.org</a:t>
            </a:r>
          </a:p>
        </p:txBody>
      </p:sp>
      <p:sp>
        <p:nvSpPr>
          <p:cNvPr id="45" name="Shape 45"/>
          <p:cNvSpPr/>
          <p:nvPr/>
        </p:nvSpPr>
        <p:spPr>
          <a:xfrm>
            <a:off x="457199" y="4179103"/>
            <a:ext cx="3857654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>
              <a:lnSpc>
                <a:spcPct val="122221"/>
              </a:lnSpc>
              <a:defRPr sz="1800"/>
            </a:pPr>
            <a:r>
              <a:rPr b="1">
                <a:solidFill>
                  <a:srgbClr val="72CAC3"/>
                </a:solidFill>
                <a:latin typeface="Ubuntu"/>
                <a:ea typeface="Ubuntu"/>
                <a:cs typeface="Ubuntu"/>
                <a:sym typeface="Ubuntu"/>
              </a:rPr>
              <a:t>20</a:t>
            </a:r>
            <a:r>
              <a:rPr b="1" baseline="30000">
                <a:solidFill>
                  <a:srgbClr val="72CAC3"/>
                </a:solidFill>
                <a:latin typeface="Ubuntu"/>
                <a:ea typeface="Ubuntu"/>
                <a:cs typeface="Ubuntu"/>
                <a:sym typeface="Ubuntu"/>
              </a:rPr>
              <a:t>th</a:t>
            </a:r>
            <a:r>
              <a:rPr b="1">
                <a:solidFill>
                  <a:srgbClr val="72CAC3"/>
                </a:solidFill>
                <a:latin typeface="Ubuntu"/>
                <a:ea typeface="Ubuntu"/>
                <a:cs typeface="Ubuntu"/>
                <a:sym typeface="Ubuntu"/>
              </a:rPr>
              <a:t> March 2015, ISSNIP2015</a:t>
            </a:r>
          </a:p>
        </p:txBody>
      </p:sp>
      <p:sp>
        <p:nvSpPr>
          <p:cNvPr id="46" name="Shape 46"/>
          <p:cNvSpPr/>
          <p:nvPr/>
        </p:nvSpPr>
        <p:spPr>
          <a:xfrm>
            <a:off x="464400" y="2341800"/>
            <a:ext cx="7758000" cy="75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marL="342900" indent="-342900">
              <a:lnSpc>
                <a:spcPct val="133333"/>
              </a:lnSpc>
              <a:defRPr b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1400">
                <a:solidFill>
                  <a:srgbClr val="FFFFFF"/>
                </a:solidFill>
              </a:rPr>
              <a:t>Myriam Leggieri, Christian von der Weth, John Breslin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body" idx="1"/>
          </p:nvPr>
        </p:nvSpPr>
        <p:spPr>
          <a:xfrm>
            <a:off x="457200" y="838200"/>
            <a:ext cx="8229600" cy="3289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342900" indent="-685800">
              <a:lnSpc>
                <a:spcPct val="118181"/>
              </a:lnSpc>
              <a:defRPr sz="1800"/>
            </a:pPr>
            <a:r>
              <a:rPr sz="1400"/>
              <a:t>Seamless integration of live sensor data into a user’s normal browsing experience</a:t>
            </a:r>
            <a:endParaRPr sz="1400"/>
          </a:p>
          <a:p>
            <a:pPr lvl="0" marL="342900" indent="-685800">
              <a:lnSpc>
                <a:spcPct val="118181"/>
              </a:lnSpc>
              <a:defRPr sz="1800"/>
            </a:pPr>
            <a:endParaRPr sz="1400"/>
          </a:p>
          <a:p>
            <a:pPr lvl="0" marL="342900" indent="-685800">
              <a:lnSpc>
                <a:spcPct val="118181"/>
              </a:lnSpc>
              <a:defRPr sz="1800"/>
            </a:pP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Browser add-on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collects live sensor data from the backend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injects them into Google search result pages</a:t>
            </a:r>
            <a:endParaRPr sz="1400"/>
          </a:p>
          <a:p>
            <a:pPr lvl="0" marL="342900" indent="-685800">
              <a:lnSpc>
                <a:spcPct val="118181"/>
              </a:lnSpc>
              <a:defRPr sz="1800"/>
            </a:pP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G-Sensing -enabled data source Requirements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expose SPARQL endpoint to query the data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provide semantically annotated sensor data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register on DataHub with its sensor tag metadata</a:t>
            </a:r>
          </a:p>
        </p:txBody>
      </p:sp>
      <p:sp>
        <p:nvSpPr>
          <p:cNvPr id="127" name="Shape 127"/>
          <p:cNvSpPr/>
          <p:nvPr>
            <p:ph type="title"/>
          </p:nvPr>
        </p:nvSpPr>
        <p:spPr>
          <a:xfrm>
            <a:off x="457200" y="1142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G-Sensing</a:t>
            </a:r>
          </a:p>
        </p:txBody>
      </p:sp>
      <p:sp>
        <p:nvSpPr>
          <p:cNvPr id="128" name="Shape 128"/>
          <p:cNvSpPr/>
          <p:nvPr/>
        </p:nvSpPr>
        <p:spPr>
          <a:xfrm>
            <a:off x="5751850" y="2986550"/>
            <a:ext cx="977100" cy="442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800"/>
            </a:lvl1pPr>
          </a:lstStyle>
          <a:p>
            <a:pPr lvl="0"/>
            <a:r>
              <a:t>= LD4S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2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3361" y="990600"/>
            <a:ext cx="4467226" cy="2867025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/>
          <p:nvPr>
            <p:ph type="title"/>
          </p:nvPr>
        </p:nvSpPr>
        <p:spPr>
          <a:xfrm>
            <a:off x="457200" y="1142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G-Sensing</a:t>
            </a:r>
          </a:p>
        </p:txBody>
      </p:sp>
      <p:sp>
        <p:nvSpPr>
          <p:cNvPr id="132" name="Shape 132"/>
          <p:cNvSpPr/>
          <p:nvPr>
            <p:ph type="body" idx="1"/>
          </p:nvPr>
        </p:nvSpPr>
        <p:spPr>
          <a:xfrm>
            <a:off x="380999" y="990600"/>
            <a:ext cx="3345002" cy="3289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AutoNum type="arabicPeriod" startAt="1"/>
              <a:defRPr sz="1800"/>
            </a:pPr>
            <a:r>
              <a:rPr sz="1400"/>
              <a:t>Discovery of data sources</a:t>
            </a:r>
            <a:endParaRPr sz="1400"/>
          </a:p>
          <a:p>
            <a:pPr lvl="0" indent="457200">
              <a:lnSpc>
                <a:spcPct val="118181"/>
              </a:lnSpc>
              <a:defRPr sz="1800"/>
            </a:pP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AutoNum type="arabicPeriod" startAt="1"/>
              <a:defRPr sz="1800"/>
            </a:pPr>
            <a:r>
              <a:rPr sz="1400"/>
              <a:t>Extract search results referring to physical places</a:t>
            </a:r>
            <a:endParaRPr sz="1400"/>
          </a:p>
          <a:p>
            <a:pPr lvl="0" marL="342900" indent="-685800">
              <a:lnSpc>
                <a:spcPct val="118181"/>
              </a:lnSpc>
              <a:defRPr sz="1800"/>
            </a:pP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AutoNum type="arabicPeriod" startAt="1"/>
              <a:defRPr sz="1800"/>
            </a:pPr>
            <a:r>
              <a:rPr sz="1400"/>
              <a:t>Live data fetching</a:t>
            </a:r>
            <a:endParaRPr sz="1400"/>
          </a:p>
          <a:p>
            <a:pPr lvl="0" marL="342900" indent="-685800">
              <a:lnSpc>
                <a:spcPct val="118181"/>
              </a:lnSpc>
              <a:defRPr sz="1800"/>
            </a:pP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AutoNum type="arabicPeriod" startAt="1"/>
              <a:defRPr sz="1800"/>
            </a:pPr>
            <a:r>
              <a:rPr sz="1400"/>
              <a:t>Result dictionary update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body" idx="1"/>
          </p:nvPr>
        </p:nvSpPr>
        <p:spPr>
          <a:xfrm>
            <a:off x="457200" y="1371600"/>
            <a:ext cx="8229600" cy="32898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342900" indent="-342900">
              <a:lnSpc>
                <a:spcPct val="118181"/>
              </a:lnSpc>
            </a:pPr>
          </a:p>
        </p:txBody>
      </p:sp>
      <p:pic>
        <p:nvPicPr>
          <p:cNvPr id="135" name="image1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52350"/>
            <a:ext cx="9144000" cy="389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>
            <p:ph type="title"/>
          </p:nvPr>
        </p:nvSpPr>
        <p:spPr>
          <a:xfrm>
            <a:off x="457200" y="1142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G-Sensing Frontend</a:t>
            </a:r>
          </a:p>
        </p:txBody>
      </p:sp>
      <p:sp>
        <p:nvSpPr>
          <p:cNvPr id="137" name="Shape 137"/>
          <p:cNvSpPr/>
          <p:nvPr/>
        </p:nvSpPr>
        <p:spPr>
          <a:xfrm>
            <a:off x="597149" y="2244525"/>
            <a:ext cx="8470801" cy="702601"/>
          </a:xfrm>
          <a:prstGeom prst="roundRect">
            <a:avLst>
              <a:gd name="adj" fmla="val 16667"/>
            </a:avLst>
          </a:prstGeom>
          <a:ln w="19050">
            <a:solidFill>
              <a:srgbClr val="FF0000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body" idx="1"/>
          </p:nvPr>
        </p:nvSpPr>
        <p:spPr>
          <a:xfrm>
            <a:off x="457200" y="685799"/>
            <a:ext cx="8229600" cy="37407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Specification-based sensor representation, storage and retrieval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Resource Description Framework (RDF)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(semi-)structured data mixed, exposed and shared across data sources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Ontology reuse principle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OWL to support reasoning over concepts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Linked Data principles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HTTP URLs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returning proper RDF description of the concept they represent 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with RDF links to external resources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SPARQL to query RDF graphs 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AutoNum type="alphaLcPeriod" startAt="1"/>
              <a:defRPr sz="1800"/>
            </a:pPr>
            <a:r>
              <a:rPr sz="1400"/>
              <a:t>in the form of subgraphs, URIs, blank nodes or literals</a:t>
            </a:r>
          </a:p>
        </p:txBody>
      </p:sp>
      <p:sp>
        <p:nvSpPr>
          <p:cNvPr id="140" name="Shape 140"/>
          <p:cNvSpPr/>
          <p:nvPr>
            <p:ph type="title"/>
          </p:nvPr>
        </p:nvSpPr>
        <p:spPr>
          <a:xfrm>
            <a:off x="457200" y="380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G-Sensing Backend</a:t>
            </a:r>
          </a:p>
        </p:txBody>
      </p:sp>
      <p:pic>
        <p:nvPicPr>
          <p:cNvPr id="141" name="image1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09799" y="1527636"/>
            <a:ext cx="4019551" cy="1838326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1162049" y="3909521"/>
            <a:ext cx="6858752" cy="372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ctr" defTabSz="813816">
              <a:defRPr sz="2581">
                <a:ln w="15089">
                  <a:solidFill>
                    <a:srgbClr val="006B94"/>
                  </a:solidFill>
                </a:ln>
                <a:solidFill>
                  <a:srgbClr val="7F8A9A"/>
                </a:solidFill>
              </a:defRPr>
            </a:lvl1pPr>
          </a:lstStyle>
          <a:p>
            <a:pPr lvl="0">
              <a:defRPr sz="1800">
                <a:ln w="9525">
                  <a:noFill/>
                </a:ln>
                <a:solidFill>
                  <a:srgbClr val="000000"/>
                </a:solidFill>
              </a:defRPr>
            </a:pPr>
            <a:r>
              <a:rPr sz="2581">
                <a:ln w="15089">
                  <a:solidFill>
                    <a:srgbClr val="006B94"/>
                  </a:solidFill>
                </a:ln>
                <a:solidFill>
                  <a:srgbClr val="7F8A9A"/>
                </a:solidFill>
              </a:rPr>
              <a:t>No Ambiguity + Cross-dataset querying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/>
          </p:nvPr>
        </p:nvSpPr>
        <p:spPr>
          <a:xfrm>
            <a:off x="457200" y="380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defTabSz="667512">
              <a:defRPr sz="1800"/>
            </a:pPr>
            <a:r>
              <a:rPr b="1" sz="2628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rPr>
              <a:t>G-Sensing Backend </a:t>
            </a:r>
            <a:endParaRPr b="1" sz="2628">
              <a:solidFill>
                <a:srgbClr val="0095BF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0" defTabSz="667512">
              <a:defRPr sz="1800"/>
            </a:pPr>
            <a:r>
              <a:rPr b="1" sz="2628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rPr>
              <a:t>LD4S</a:t>
            </a:r>
          </a:p>
        </p:txBody>
      </p:sp>
      <p:sp>
        <p:nvSpPr>
          <p:cNvPr id="145" name="Shape 145"/>
          <p:cNvSpPr/>
          <p:nvPr>
            <p:ph type="body" idx="1"/>
          </p:nvPr>
        </p:nvSpPr>
        <p:spPr>
          <a:xfrm>
            <a:off x="152399" y="1295400"/>
            <a:ext cx="5331902" cy="3289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JSON Web-service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automated annotation and linking for sensors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alternative custom link creation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domain and/or context-related criteria )to search for linkable resources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RDF predicate used to express the linking criteria </a:t>
            </a:r>
            <a:endParaRPr sz="1400"/>
          </a:p>
          <a:p>
            <a:pPr lvl="2" marL="13716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■"/>
              <a:defRPr sz="1800"/>
            </a:pPr>
            <a:r>
              <a:rPr sz="1400"/>
              <a:t>e.g., spt:sameTime, spt:sameSpace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relying on Sindice search engine API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RESTful API + GUI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SPARQL endpoint published on DataHub</a:t>
            </a:r>
          </a:p>
        </p:txBody>
      </p:sp>
      <p:pic>
        <p:nvPicPr>
          <p:cNvPr id="146" name="image1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33050" y="0"/>
            <a:ext cx="3557399" cy="5143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50"/>
          <p:cNvGrpSpPr/>
          <p:nvPr/>
        </p:nvGrpSpPr>
        <p:grpSpPr>
          <a:xfrm>
            <a:off x="433225" y="2236224"/>
            <a:ext cx="2249100" cy="1210801"/>
            <a:chOff x="0" y="0"/>
            <a:chExt cx="2249099" cy="1210800"/>
          </a:xfrm>
        </p:grpSpPr>
        <p:sp>
          <p:nvSpPr>
            <p:cNvPr id="148" name="Shape 148"/>
            <p:cNvSpPr/>
            <p:nvPr/>
          </p:nvSpPr>
          <p:spPr>
            <a:xfrm>
              <a:off x="0" y="0"/>
              <a:ext cx="2249100" cy="1210801"/>
            </a:xfrm>
            <a:prstGeom prst="roundRect">
              <a:avLst>
                <a:gd name="adj" fmla="val 16667"/>
              </a:avLst>
            </a:prstGeom>
            <a:solidFill>
              <a:srgbClr val="D9D9D9"/>
            </a:solidFill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49" name="Shape 149"/>
            <p:cNvSpPr/>
            <p:nvPr/>
          </p:nvSpPr>
          <p:spPr>
            <a:xfrm>
              <a:off x="59106" y="415283"/>
              <a:ext cx="2130888" cy="3802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 lvl="0">
                <a:defRPr sz="1800"/>
              </a:pPr>
              <a:r>
                <a:rPr sz="1400"/>
                <a:t>DataHub</a:t>
              </a:r>
            </a:p>
          </p:txBody>
        </p:sp>
      </p:grpSp>
      <p:pic>
        <p:nvPicPr>
          <p:cNvPr id="151" name="image30.png"/>
          <p:cNvPicPr/>
          <p:nvPr/>
        </p:nvPicPr>
        <p:blipFill>
          <a:blip r:embed="rId2">
            <a:extLst/>
          </a:blip>
          <a:srcRect l="0" t="0" r="75113" b="90866"/>
          <a:stretch>
            <a:fillRect/>
          </a:stretch>
        </p:blipFill>
        <p:spPr>
          <a:xfrm>
            <a:off x="1764275" y="781798"/>
            <a:ext cx="4434226" cy="693325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/>
          <p:nvPr>
            <p:ph type="title"/>
          </p:nvPr>
        </p:nvSpPr>
        <p:spPr>
          <a:xfrm>
            <a:off x="457200" y="1142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Evaluation - Deployment</a:t>
            </a:r>
          </a:p>
        </p:txBody>
      </p:sp>
      <p:pic>
        <p:nvPicPr>
          <p:cNvPr id="153" name="image1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4340" y="1246524"/>
            <a:ext cx="3564434" cy="5762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image13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03369" y="1246521"/>
            <a:ext cx="3299557" cy="5382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image14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173557" y="2852649"/>
            <a:ext cx="3395294" cy="538276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hape 156"/>
          <p:cNvSpPr/>
          <p:nvPr/>
        </p:nvSpPr>
        <p:spPr>
          <a:xfrm>
            <a:off x="2628025" y="1472975"/>
            <a:ext cx="1727101" cy="1028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B7B7B7"/>
          </a:solidFill>
          <a:ln w="19050">
            <a:solidFill>
              <a:srgbClr val="006B94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  <p:grpSp>
        <p:nvGrpSpPr>
          <p:cNvPr id="162" name="Group 162"/>
          <p:cNvGrpSpPr/>
          <p:nvPr/>
        </p:nvGrpSpPr>
        <p:grpSpPr>
          <a:xfrm>
            <a:off x="3017499" y="1752025"/>
            <a:ext cx="917400" cy="434054"/>
            <a:chOff x="0" y="0"/>
            <a:chExt cx="917399" cy="434053"/>
          </a:xfrm>
        </p:grpSpPr>
        <p:sp>
          <p:nvSpPr>
            <p:cNvPr id="157" name="Shape 157"/>
            <p:cNvSpPr/>
            <p:nvPr/>
          </p:nvSpPr>
          <p:spPr>
            <a:xfrm>
              <a:off x="0" y="0"/>
              <a:ext cx="917400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297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9303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58" name="Shape 158"/>
            <p:cNvSpPr/>
            <p:nvPr/>
          </p:nvSpPr>
          <p:spPr>
            <a:xfrm>
              <a:off x="819824" y="0"/>
              <a:ext cx="97576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1600" y="0"/>
                  </a:lnTo>
                  <a:lnTo>
                    <a:pt x="21600" y="162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59" name="Shape 159"/>
            <p:cNvSpPr/>
            <p:nvPr/>
          </p:nvSpPr>
          <p:spPr>
            <a:xfrm>
              <a:off x="0" y="0"/>
              <a:ext cx="917400" cy="97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297" y="0"/>
                  </a:lnTo>
                  <a:lnTo>
                    <a:pt x="21600" y="0"/>
                  </a:lnTo>
                  <a:lnTo>
                    <a:pt x="19303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60" name="Shape 160"/>
            <p:cNvSpPr/>
            <p:nvPr/>
          </p:nvSpPr>
          <p:spPr>
            <a:xfrm>
              <a:off x="0" y="0"/>
              <a:ext cx="917400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297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9303" y="21600"/>
                  </a:lnTo>
                  <a:lnTo>
                    <a:pt x="0" y="21600"/>
                  </a:lnTo>
                  <a:close/>
                  <a:moveTo>
                    <a:pt x="0" y="5400"/>
                  </a:moveTo>
                  <a:lnTo>
                    <a:pt x="19303" y="5400"/>
                  </a:lnTo>
                  <a:lnTo>
                    <a:pt x="21600" y="0"/>
                  </a:lnTo>
                  <a:moveTo>
                    <a:pt x="19303" y="5400"/>
                  </a:moveTo>
                  <a:lnTo>
                    <a:pt x="19303" y="216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61" name="Shape 161"/>
            <p:cNvSpPr/>
            <p:nvPr/>
          </p:nvSpPr>
          <p:spPr>
            <a:xfrm>
              <a:off x="0" y="53820"/>
              <a:ext cx="819825" cy="3802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400">
                  <a:solidFill>
                    <a:srgbClr val="FFFFFF"/>
                  </a:solidFill>
                </a:rPr>
                <a:t>Clinic</a:t>
              </a:r>
            </a:p>
          </p:txBody>
        </p:sp>
      </p:grpSp>
      <p:sp>
        <p:nvSpPr>
          <p:cNvPr id="163" name="Shape 163"/>
          <p:cNvSpPr/>
          <p:nvPr/>
        </p:nvSpPr>
        <p:spPr>
          <a:xfrm>
            <a:off x="6971424" y="3073175"/>
            <a:ext cx="1727101" cy="1028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B7B7B7"/>
          </a:solidFill>
          <a:ln w="19050">
            <a:solidFill>
              <a:srgbClr val="006B94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  <p:grpSp>
        <p:nvGrpSpPr>
          <p:cNvPr id="169" name="Group 169"/>
          <p:cNvGrpSpPr/>
          <p:nvPr/>
        </p:nvGrpSpPr>
        <p:grpSpPr>
          <a:xfrm>
            <a:off x="7386774" y="3402250"/>
            <a:ext cx="917400" cy="434054"/>
            <a:chOff x="0" y="0"/>
            <a:chExt cx="917399" cy="434053"/>
          </a:xfrm>
        </p:grpSpPr>
        <p:sp>
          <p:nvSpPr>
            <p:cNvPr id="164" name="Shape 164"/>
            <p:cNvSpPr/>
            <p:nvPr/>
          </p:nvSpPr>
          <p:spPr>
            <a:xfrm>
              <a:off x="0" y="0"/>
              <a:ext cx="917400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297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9303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65" name="Shape 165"/>
            <p:cNvSpPr/>
            <p:nvPr/>
          </p:nvSpPr>
          <p:spPr>
            <a:xfrm>
              <a:off x="819824" y="0"/>
              <a:ext cx="97576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1600" y="0"/>
                  </a:lnTo>
                  <a:lnTo>
                    <a:pt x="21600" y="162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66" name="Shape 166"/>
            <p:cNvSpPr/>
            <p:nvPr/>
          </p:nvSpPr>
          <p:spPr>
            <a:xfrm>
              <a:off x="0" y="0"/>
              <a:ext cx="917400" cy="97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297" y="0"/>
                  </a:lnTo>
                  <a:lnTo>
                    <a:pt x="21600" y="0"/>
                  </a:lnTo>
                  <a:lnTo>
                    <a:pt x="19303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67" name="Shape 167"/>
            <p:cNvSpPr/>
            <p:nvPr/>
          </p:nvSpPr>
          <p:spPr>
            <a:xfrm>
              <a:off x="0" y="0"/>
              <a:ext cx="917400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297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9303" y="21600"/>
                  </a:lnTo>
                  <a:lnTo>
                    <a:pt x="0" y="21600"/>
                  </a:lnTo>
                  <a:close/>
                  <a:moveTo>
                    <a:pt x="0" y="5400"/>
                  </a:moveTo>
                  <a:lnTo>
                    <a:pt x="19303" y="5400"/>
                  </a:lnTo>
                  <a:lnTo>
                    <a:pt x="21600" y="0"/>
                  </a:lnTo>
                  <a:moveTo>
                    <a:pt x="19303" y="5400"/>
                  </a:moveTo>
                  <a:lnTo>
                    <a:pt x="19303" y="216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68" name="Shape 168"/>
            <p:cNvSpPr/>
            <p:nvPr/>
          </p:nvSpPr>
          <p:spPr>
            <a:xfrm>
              <a:off x="0" y="53820"/>
              <a:ext cx="819825" cy="3802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400">
                  <a:solidFill>
                    <a:srgbClr val="FFFFFF"/>
                  </a:solidFill>
                </a:rPr>
                <a:t>Clinic</a:t>
              </a:r>
            </a:p>
          </p:txBody>
        </p:sp>
      </p:grpSp>
      <p:sp>
        <p:nvSpPr>
          <p:cNvPr id="170" name="Shape 170"/>
          <p:cNvSpPr/>
          <p:nvPr/>
        </p:nvSpPr>
        <p:spPr>
          <a:xfrm>
            <a:off x="6819024" y="1320575"/>
            <a:ext cx="1727101" cy="1028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B7B7B7"/>
          </a:solidFill>
          <a:ln w="19050">
            <a:solidFill>
              <a:srgbClr val="006B94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  <p:grpSp>
        <p:nvGrpSpPr>
          <p:cNvPr id="176" name="Group 176"/>
          <p:cNvGrpSpPr/>
          <p:nvPr/>
        </p:nvGrpSpPr>
        <p:grpSpPr>
          <a:xfrm>
            <a:off x="7186100" y="1629086"/>
            <a:ext cx="917400" cy="434055"/>
            <a:chOff x="0" y="0"/>
            <a:chExt cx="917399" cy="434053"/>
          </a:xfrm>
        </p:grpSpPr>
        <p:sp>
          <p:nvSpPr>
            <p:cNvPr id="171" name="Shape 171"/>
            <p:cNvSpPr/>
            <p:nvPr/>
          </p:nvSpPr>
          <p:spPr>
            <a:xfrm>
              <a:off x="0" y="0"/>
              <a:ext cx="917400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297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9303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72" name="Shape 172"/>
            <p:cNvSpPr/>
            <p:nvPr/>
          </p:nvSpPr>
          <p:spPr>
            <a:xfrm>
              <a:off x="819824" y="0"/>
              <a:ext cx="97576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1600" y="0"/>
                  </a:lnTo>
                  <a:lnTo>
                    <a:pt x="21600" y="162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73" name="Shape 173"/>
            <p:cNvSpPr/>
            <p:nvPr/>
          </p:nvSpPr>
          <p:spPr>
            <a:xfrm>
              <a:off x="0" y="0"/>
              <a:ext cx="917400" cy="97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297" y="0"/>
                  </a:lnTo>
                  <a:lnTo>
                    <a:pt x="21600" y="0"/>
                  </a:lnTo>
                  <a:lnTo>
                    <a:pt x="19303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74" name="Shape 174"/>
            <p:cNvSpPr/>
            <p:nvPr/>
          </p:nvSpPr>
          <p:spPr>
            <a:xfrm>
              <a:off x="0" y="0"/>
              <a:ext cx="917400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297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9303" y="21600"/>
                  </a:lnTo>
                  <a:lnTo>
                    <a:pt x="0" y="21600"/>
                  </a:lnTo>
                  <a:close/>
                  <a:moveTo>
                    <a:pt x="0" y="5400"/>
                  </a:moveTo>
                  <a:lnTo>
                    <a:pt x="19303" y="5400"/>
                  </a:lnTo>
                  <a:lnTo>
                    <a:pt x="21600" y="0"/>
                  </a:lnTo>
                  <a:moveTo>
                    <a:pt x="19303" y="5400"/>
                  </a:moveTo>
                  <a:lnTo>
                    <a:pt x="19303" y="216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75" name="Shape 175"/>
            <p:cNvSpPr/>
            <p:nvPr/>
          </p:nvSpPr>
          <p:spPr>
            <a:xfrm>
              <a:off x="0" y="53820"/>
              <a:ext cx="819825" cy="3802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400">
                  <a:solidFill>
                    <a:srgbClr val="FFFFFF"/>
                  </a:solidFill>
                </a:rPr>
                <a:t>Clinic</a:t>
              </a:r>
            </a:p>
          </p:txBody>
        </p:sp>
      </p:grpSp>
      <p:sp>
        <p:nvSpPr>
          <p:cNvPr id="203" name="Shape 203"/>
          <p:cNvSpPr/>
          <p:nvPr/>
        </p:nvSpPr>
        <p:spPr>
          <a:xfrm>
            <a:off x="3476199" y="1969051"/>
            <a:ext cx="15377" cy="182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7200" y="7200"/>
                  <a:pt x="14400" y="14400"/>
                  <a:pt x="21600" y="21600"/>
                </a:cubicBezTo>
              </a:path>
            </a:pathLst>
          </a:custGeom>
          <a:ln w="19050">
            <a:solidFill>
              <a:srgbClr val="006B94"/>
            </a:solidFill>
            <a:round/>
            <a:headEnd type="triangle"/>
            <a:tailEnd type="triangle"/>
          </a:ln>
        </p:spPr>
        <p:txBody>
          <a:bodyPr/>
          <a:lstStyle/>
          <a:p>
            <a:pPr lvl="0"/>
          </a:p>
        </p:txBody>
      </p:sp>
      <p:sp>
        <p:nvSpPr>
          <p:cNvPr id="178" name="Shape 178"/>
          <p:cNvSpPr/>
          <p:nvPr/>
        </p:nvSpPr>
        <p:spPr>
          <a:xfrm>
            <a:off x="7112324" y="665125"/>
            <a:ext cx="1290601" cy="380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lvl="0">
              <a:defRPr sz="1800"/>
            </a:pPr>
            <a:r>
              <a:rPr sz="1400"/>
              <a:t>30 sensors</a:t>
            </a:r>
          </a:p>
        </p:txBody>
      </p:sp>
      <p:sp>
        <p:nvSpPr>
          <p:cNvPr id="179" name="Shape 179"/>
          <p:cNvSpPr/>
          <p:nvPr/>
        </p:nvSpPr>
        <p:spPr>
          <a:xfrm>
            <a:off x="3460350" y="2112099"/>
            <a:ext cx="691200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/>
            </a:lvl1pPr>
          </a:lstStyle>
          <a:p>
            <a:pPr lvl="0">
              <a:defRPr sz="1800"/>
            </a:pPr>
            <a:r>
              <a:rPr sz="1200"/>
              <a:t>1Km</a:t>
            </a:r>
          </a:p>
        </p:txBody>
      </p:sp>
      <p:grpSp>
        <p:nvGrpSpPr>
          <p:cNvPr id="184" name="Group 184"/>
          <p:cNvGrpSpPr/>
          <p:nvPr/>
        </p:nvGrpSpPr>
        <p:grpSpPr>
          <a:xfrm>
            <a:off x="1737724" y="2667597"/>
            <a:ext cx="737401" cy="576302"/>
            <a:chOff x="0" y="0"/>
            <a:chExt cx="737400" cy="576301"/>
          </a:xfrm>
        </p:grpSpPr>
        <p:sp>
          <p:nvSpPr>
            <p:cNvPr id="180" name="Shape 180"/>
            <p:cNvSpPr/>
            <p:nvPr/>
          </p:nvSpPr>
          <p:spPr>
            <a:xfrm>
              <a:off x="0" y="-1"/>
              <a:ext cx="737401" cy="5763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B0D7E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81" name="Shape 181"/>
            <p:cNvSpPr/>
            <p:nvPr/>
          </p:nvSpPr>
          <p:spPr>
            <a:xfrm>
              <a:off x="0" y="-1"/>
              <a:ext cx="737401" cy="1440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82" name="Shape 182"/>
            <p:cNvSpPr/>
            <p:nvPr/>
          </p:nvSpPr>
          <p:spPr>
            <a:xfrm>
              <a:off x="0" y="-1"/>
              <a:ext cx="737401" cy="5763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83" name="Shape 183"/>
            <p:cNvSpPr/>
            <p:nvPr/>
          </p:nvSpPr>
          <p:spPr>
            <a:xfrm>
              <a:off x="0" y="134052"/>
              <a:ext cx="737400" cy="3802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 lvl="0">
                <a:defRPr sz="1800"/>
              </a:pPr>
              <a:r>
                <a:rPr sz="1400"/>
                <a:t>LD4S</a:t>
              </a:r>
            </a:p>
          </p:txBody>
        </p:sp>
      </p:grpSp>
      <p:sp>
        <p:nvSpPr>
          <p:cNvPr id="204" name="Shape 204"/>
          <p:cNvSpPr/>
          <p:nvPr/>
        </p:nvSpPr>
        <p:spPr>
          <a:xfrm>
            <a:off x="2460496" y="2385045"/>
            <a:ext cx="462214" cy="3231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14400" y="7200"/>
                  <a:pt x="7200" y="14400"/>
                  <a:pt x="0" y="21600"/>
                </a:cubicBezTo>
              </a:path>
            </a:pathLst>
          </a:custGeom>
          <a:ln w="19050">
            <a:solidFill>
              <a:srgbClr val="006B94"/>
            </a:solidFill>
            <a:round/>
            <a:tailEnd type="triangle"/>
          </a:ln>
        </p:spPr>
        <p:txBody>
          <a:bodyPr/>
          <a:lstStyle/>
          <a:p>
            <a:pPr lvl="0"/>
          </a:p>
        </p:txBody>
      </p:sp>
      <p:sp>
        <p:nvSpPr>
          <p:cNvPr id="205" name="Shape 205"/>
          <p:cNvSpPr/>
          <p:nvPr/>
        </p:nvSpPr>
        <p:spPr>
          <a:xfrm>
            <a:off x="2484643" y="2001418"/>
            <a:ext cx="4369621" cy="878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14400" y="7200"/>
                  <a:pt x="7200" y="14400"/>
                  <a:pt x="0" y="21600"/>
                </a:cubicBezTo>
              </a:path>
            </a:pathLst>
          </a:custGeom>
          <a:ln w="19050">
            <a:solidFill>
              <a:srgbClr val="006B94"/>
            </a:solidFill>
            <a:round/>
            <a:tailEnd type="triangle"/>
          </a:ln>
        </p:spPr>
        <p:txBody>
          <a:bodyPr/>
          <a:lstStyle/>
          <a:p>
            <a:pPr lvl="0"/>
          </a:p>
        </p:txBody>
      </p:sp>
      <p:sp>
        <p:nvSpPr>
          <p:cNvPr id="206" name="Shape 206"/>
          <p:cNvSpPr/>
          <p:nvPr/>
        </p:nvSpPr>
        <p:spPr>
          <a:xfrm>
            <a:off x="2484643" y="2997459"/>
            <a:ext cx="4491492" cy="4953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4400" y="14400"/>
                  <a:pt x="7200" y="7200"/>
                  <a:pt x="0" y="0"/>
                </a:cubicBezTo>
              </a:path>
            </a:pathLst>
          </a:custGeom>
          <a:ln w="19050">
            <a:solidFill>
              <a:srgbClr val="006B94"/>
            </a:solidFill>
            <a:round/>
            <a:tailEnd type="triangle"/>
          </a:ln>
        </p:spPr>
        <p:txBody>
          <a:bodyPr/>
          <a:lstStyle/>
          <a:p>
            <a:pPr lvl="0"/>
          </a:p>
        </p:txBody>
      </p:sp>
      <p:sp>
        <p:nvSpPr>
          <p:cNvPr id="188" name="Shape 188"/>
          <p:cNvSpPr/>
          <p:nvPr/>
        </p:nvSpPr>
        <p:spPr>
          <a:xfrm>
            <a:off x="4342674" y="2337236"/>
            <a:ext cx="29679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/>
            </a:lvl1pPr>
          </a:lstStyle>
          <a:p>
            <a:pPr lvl="0">
              <a:defRPr sz="1800"/>
            </a:pPr>
            <a:r>
              <a:rPr sz="1200"/>
              <a:t>PUT &lt;JSON sensor metadata&gt;</a:t>
            </a:r>
          </a:p>
        </p:txBody>
      </p:sp>
      <p:grpSp>
        <p:nvGrpSpPr>
          <p:cNvPr id="194" name="Group 194"/>
          <p:cNvGrpSpPr/>
          <p:nvPr/>
        </p:nvGrpSpPr>
        <p:grpSpPr>
          <a:xfrm>
            <a:off x="457199" y="3885650"/>
            <a:ext cx="1515901" cy="810001"/>
            <a:chOff x="0" y="0"/>
            <a:chExt cx="1515899" cy="810000"/>
          </a:xfrm>
        </p:grpSpPr>
        <p:sp>
          <p:nvSpPr>
            <p:cNvPr id="189" name="Shape 189"/>
            <p:cNvSpPr/>
            <p:nvPr/>
          </p:nvSpPr>
          <p:spPr>
            <a:xfrm>
              <a:off x="-1" y="-1"/>
              <a:ext cx="1515901" cy="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885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871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0D7E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90" name="Shape 190"/>
            <p:cNvSpPr/>
            <p:nvPr/>
          </p:nvSpPr>
          <p:spPr>
            <a:xfrm>
              <a:off x="1313399" y="-1"/>
              <a:ext cx="202501" cy="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1600" y="0"/>
                  </a:lnTo>
                  <a:lnTo>
                    <a:pt x="21600" y="162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91" name="Shape 191"/>
            <p:cNvSpPr/>
            <p:nvPr/>
          </p:nvSpPr>
          <p:spPr>
            <a:xfrm>
              <a:off x="-1" y="-1"/>
              <a:ext cx="1515901" cy="202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885" y="0"/>
                  </a:lnTo>
                  <a:lnTo>
                    <a:pt x="21600" y="0"/>
                  </a:lnTo>
                  <a:lnTo>
                    <a:pt x="18715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92" name="Shape 192"/>
            <p:cNvSpPr/>
            <p:nvPr/>
          </p:nvSpPr>
          <p:spPr>
            <a:xfrm>
              <a:off x="-1" y="-1"/>
              <a:ext cx="1515901" cy="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885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8715" y="21600"/>
                  </a:lnTo>
                  <a:lnTo>
                    <a:pt x="0" y="21600"/>
                  </a:lnTo>
                  <a:close/>
                  <a:moveTo>
                    <a:pt x="0" y="5400"/>
                  </a:moveTo>
                  <a:lnTo>
                    <a:pt x="18715" y="5400"/>
                  </a:lnTo>
                  <a:lnTo>
                    <a:pt x="21600" y="0"/>
                  </a:lnTo>
                  <a:moveTo>
                    <a:pt x="18715" y="5400"/>
                  </a:moveTo>
                  <a:lnTo>
                    <a:pt x="18715" y="216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93" name="Shape 193"/>
            <p:cNvSpPr/>
            <p:nvPr/>
          </p:nvSpPr>
          <p:spPr>
            <a:xfrm>
              <a:off x="-1" y="316133"/>
              <a:ext cx="1313400" cy="3802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 lvl="0">
                <a:defRPr sz="1800"/>
              </a:pPr>
              <a:r>
                <a:rPr sz="1400"/>
                <a:t>G-Sensing</a:t>
              </a:r>
            </a:p>
          </p:txBody>
        </p:sp>
      </p:grpSp>
      <p:grpSp>
        <p:nvGrpSpPr>
          <p:cNvPr id="199" name="Group 199"/>
          <p:cNvGrpSpPr/>
          <p:nvPr/>
        </p:nvGrpSpPr>
        <p:grpSpPr>
          <a:xfrm>
            <a:off x="3659987" y="3471200"/>
            <a:ext cx="1420501" cy="409661"/>
            <a:chOff x="0" y="0"/>
            <a:chExt cx="1420500" cy="409660"/>
          </a:xfrm>
        </p:grpSpPr>
        <p:sp>
          <p:nvSpPr>
            <p:cNvPr id="195" name="Shape 195"/>
            <p:cNvSpPr/>
            <p:nvPr/>
          </p:nvSpPr>
          <p:spPr>
            <a:xfrm>
              <a:off x="0" y="0"/>
              <a:ext cx="1420501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96" name="Shape 196"/>
            <p:cNvSpPr/>
            <p:nvPr/>
          </p:nvSpPr>
          <p:spPr>
            <a:xfrm>
              <a:off x="0" y="0"/>
              <a:ext cx="1420501" cy="975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97" name="Shape 197"/>
            <p:cNvSpPr/>
            <p:nvPr/>
          </p:nvSpPr>
          <p:spPr>
            <a:xfrm>
              <a:off x="0" y="0"/>
              <a:ext cx="1420501" cy="39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98" name="Shape 198"/>
            <p:cNvSpPr/>
            <p:nvPr/>
          </p:nvSpPr>
          <p:spPr>
            <a:xfrm>
              <a:off x="0" y="29426"/>
              <a:ext cx="1420501" cy="3802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1400">
                  <a:solidFill>
                    <a:srgbClr val="FFFFFF"/>
                  </a:solidFill>
                </a:rPr>
                <a:t>Google Places</a:t>
              </a:r>
            </a:p>
          </p:txBody>
        </p:sp>
      </p:grpSp>
      <p:sp>
        <p:nvSpPr>
          <p:cNvPr id="207" name="Shape 207"/>
          <p:cNvSpPr/>
          <p:nvPr/>
        </p:nvSpPr>
        <p:spPr>
          <a:xfrm>
            <a:off x="1313164" y="3456615"/>
            <a:ext cx="99195" cy="4195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9050">
            <a:solidFill>
              <a:srgbClr val="006B94"/>
            </a:solidFill>
            <a:round/>
            <a:tailEnd type="triangle"/>
          </a:ln>
        </p:spPr>
        <p:txBody>
          <a:bodyPr/>
          <a:lstStyle/>
          <a:p>
            <a:pPr lvl="0"/>
          </a:p>
        </p:txBody>
      </p:sp>
      <p:sp>
        <p:nvSpPr>
          <p:cNvPr id="208" name="Shape 208"/>
          <p:cNvSpPr/>
          <p:nvPr/>
        </p:nvSpPr>
        <p:spPr>
          <a:xfrm>
            <a:off x="1982787" y="3816157"/>
            <a:ext cx="1668121" cy="324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9050">
            <a:solidFill>
              <a:srgbClr val="006B94"/>
            </a:solidFill>
            <a:round/>
            <a:headEnd type="triangle"/>
          </a:ln>
        </p:spPr>
        <p:txBody>
          <a:bodyPr/>
          <a:lstStyle/>
          <a:p>
            <a:pPr lvl="0"/>
          </a:p>
        </p:txBody>
      </p:sp>
      <p:sp>
        <p:nvSpPr>
          <p:cNvPr id="202" name="Shape 202"/>
          <p:cNvSpPr/>
          <p:nvPr/>
        </p:nvSpPr>
        <p:spPr>
          <a:xfrm>
            <a:off x="2428575" y="3940274"/>
            <a:ext cx="2871599" cy="58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lvl="0">
              <a:defRPr sz="1800"/>
            </a:pPr>
            <a:r>
              <a:rPr sz="1400"/>
              <a:t>3.692 locations</a:t>
            </a:r>
            <a:endParaRPr sz="1400"/>
          </a:p>
          <a:p>
            <a:pPr lvl="0">
              <a:defRPr sz="1800"/>
            </a:pPr>
            <a:r>
              <a:rPr sz="1400"/>
              <a:t>1.455 (39.4%) have a website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title"/>
          </p:nvPr>
        </p:nvSpPr>
        <p:spPr>
          <a:xfrm>
            <a:off x="457200" y="380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Evaluation - Coverage </a:t>
            </a:r>
          </a:p>
        </p:txBody>
      </p:sp>
      <p:pic>
        <p:nvPicPr>
          <p:cNvPr id="211" name="image2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675" y="1547350"/>
            <a:ext cx="4049399" cy="1915524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Shape 212"/>
          <p:cNvSpPr/>
          <p:nvPr/>
        </p:nvSpPr>
        <p:spPr>
          <a:xfrm>
            <a:off x="113674" y="3672349"/>
            <a:ext cx="4568401" cy="786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lvl="0" algn="ctr">
              <a:defRPr sz="1800"/>
            </a:pPr>
            <a:r>
              <a:rPr sz="1400"/>
              <a:t>How much of the area defined by the virtual locations overlaps with the city of Galway </a:t>
            </a:r>
            <a:endParaRPr sz="1400"/>
          </a:p>
          <a:p>
            <a:pPr lvl="0" algn="ctr">
              <a:defRPr sz="1800"/>
            </a:pPr>
            <a:r>
              <a:rPr sz="1400"/>
              <a:t>within radius r=150m</a:t>
            </a:r>
          </a:p>
        </p:txBody>
      </p:sp>
      <p:pic>
        <p:nvPicPr>
          <p:cNvPr id="213" name="image20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51204" y="1395824"/>
            <a:ext cx="4311196" cy="2161002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Shape 214"/>
          <p:cNvSpPr/>
          <p:nvPr/>
        </p:nvSpPr>
        <p:spPr>
          <a:xfrm>
            <a:off x="5290975" y="3660049"/>
            <a:ext cx="3395700" cy="583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/>
          </a:lstStyle>
          <a:p>
            <a:pPr lvl="0">
              <a:defRPr sz="1800"/>
            </a:pPr>
            <a:r>
              <a:rPr sz="1400"/>
              <a:t>Coverage percentage as we vary the vicinity radius</a:t>
            </a:r>
          </a:p>
        </p:txBody>
      </p:sp>
      <p:sp>
        <p:nvSpPr>
          <p:cNvPr id="215" name="Shape 215"/>
          <p:cNvSpPr/>
          <p:nvPr/>
        </p:nvSpPr>
        <p:spPr>
          <a:xfrm>
            <a:off x="1238250" y="747174"/>
            <a:ext cx="6620375" cy="64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 algn="ctr" defTabSz="365760">
              <a:defRPr sz="1800"/>
            </a:pPr>
            <a:r>
              <a:rPr sz="2000">
                <a:ln w="3048">
                  <a:solidFill>
                    <a:srgbClr val="006B94"/>
                  </a:solidFill>
                </a:ln>
                <a:solidFill>
                  <a:srgbClr val="7F8A9A"/>
                </a:solidFill>
              </a:rPr>
              <a:t>Added value of our approach for integrating live data into physical locations' websites:</a:t>
            </a:r>
            <a:br>
              <a:rPr sz="2000">
                <a:ln w="3048">
                  <a:solidFill>
                    <a:srgbClr val="006B94"/>
                  </a:solidFill>
                </a:ln>
                <a:solidFill>
                  <a:srgbClr val="7F8A9A"/>
                </a:solidFill>
              </a:rPr>
            </a:br>
            <a:r>
              <a:rPr sz="2000">
                <a:ln w="3048">
                  <a:solidFill>
                    <a:srgbClr val="006B94"/>
                  </a:solidFill>
                </a:ln>
                <a:solidFill>
                  <a:srgbClr val="7F8A9A"/>
                </a:solidFill>
              </a:rPr>
              <a:t>distribution of physical locations' websites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body" idx="1"/>
          </p:nvPr>
        </p:nvSpPr>
        <p:spPr>
          <a:xfrm>
            <a:off x="5671999" y="1295749"/>
            <a:ext cx="3326999" cy="208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We divided the areas of Galway divided into squares with different side lengths </a:t>
            </a:r>
            <a:r>
              <a:rPr i="1" sz="1400"/>
              <a:t>l</a:t>
            </a:r>
            <a:r>
              <a:rPr sz="1400"/>
              <a:t> </a:t>
            </a:r>
            <a:endParaRPr sz="1400"/>
          </a:p>
          <a:p>
            <a:pPr lvl="0" marL="342900" indent="-685800">
              <a:lnSpc>
                <a:spcPct val="118181"/>
              </a:lnSpc>
              <a:defRPr sz="1800"/>
            </a:pP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We counted the number of virtual locations within each square.</a:t>
            </a:r>
          </a:p>
        </p:txBody>
      </p:sp>
      <p:sp>
        <p:nvSpPr>
          <p:cNvPr id="218" name="Shape 218"/>
          <p:cNvSpPr/>
          <p:nvPr>
            <p:ph type="title"/>
          </p:nvPr>
        </p:nvSpPr>
        <p:spPr>
          <a:xfrm>
            <a:off x="457200" y="1142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Evaluation - Coverage </a:t>
            </a:r>
          </a:p>
        </p:txBody>
      </p:sp>
      <p:pic>
        <p:nvPicPr>
          <p:cNvPr id="219" name="image2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1088925"/>
            <a:ext cx="4882125" cy="2499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title"/>
          </p:nvPr>
        </p:nvSpPr>
        <p:spPr>
          <a:xfrm>
            <a:off x="457200" y="1142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Evaluation - Coverage </a:t>
            </a:r>
          </a:p>
        </p:txBody>
      </p:sp>
      <p:pic>
        <p:nvPicPr>
          <p:cNvPr id="222" name="image2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" y="1551574"/>
            <a:ext cx="5077300" cy="2613625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Shape 223"/>
          <p:cNvSpPr/>
          <p:nvPr/>
        </p:nvSpPr>
        <p:spPr>
          <a:xfrm>
            <a:off x="451674" y="1063724"/>
            <a:ext cx="5051401" cy="7866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lvl="0" algn="ctr">
              <a:defRPr sz="1800"/>
            </a:pPr>
            <a:r>
              <a:rPr sz="1400"/>
              <a:t>Distribution of non-empty squares for </a:t>
            </a:r>
            <a:r>
              <a:rPr i="1" sz="1400"/>
              <a:t>l</a:t>
            </a:r>
            <a:r>
              <a:rPr sz="1400"/>
              <a:t> = 100m</a:t>
            </a:r>
            <a:endParaRPr sz="1400"/>
          </a:p>
          <a:p>
            <a:pPr lvl="0">
              <a:defRPr sz="1800"/>
            </a:pPr>
            <a:endParaRPr sz="1400"/>
          </a:p>
        </p:txBody>
      </p:sp>
      <p:sp>
        <p:nvSpPr>
          <p:cNvPr id="224" name="Shape 224"/>
          <p:cNvSpPr/>
          <p:nvPr>
            <p:ph type="body" idx="1"/>
          </p:nvPr>
        </p:nvSpPr>
        <p:spPr>
          <a:xfrm>
            <a:off x="5534500" y="1448149"/>
            <a:ext cx="3616801" cy="208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# virtual locations per square and their respective frequency shows a power-law relationship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while most squares only contain a small set of locations, a few squares contain a very large number of locations 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(e.g., city centres, business parks).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type="body" idx="1"/>
          </p:nvPr>
        </p:nvSpPr>
        <p:spPr>
          <a:xfrm>
            <a:off x="304799" y="1371600"/>
            <a:ext cx="4460401" cy="3289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Google search result page: ~</a:t>
            </a:r>
            <a:r>
              <a:rPr sz="1400" u="sng"/>
              <a:t>145 KB</a:t>
            </a:r>
            <a:endParaRPr sz="1400" u="sng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After enabling G-Sensing: ~</a:t>
            </a:r>
            <a:r>
              <a:rPr sz="1400" u="sng"/>
              <a:t>175 KB</a:t>
            </a:r>
            <a:r>
              <a:rPr sz="1400"/>
              <a:t> (~20% increase)</a:t>
            </a:r>
            <a:endParaRPr sz="1400"/>
          </a:p>
          <a:p>
            <a:pPr lvl="0" marL="342900" indent="-685800">
              <a:lnSpc>
                <a:spcPct val="118181"/>
              </a:lnSpc>
              <a:defRPr sz="1800"/>
            </a:pPr>
            <a:endParaRPr sz="1400"/>
          </a:p>
          <a:p>
            <a:pPr lvl="0" marL="342900" indent="-685800">
              <a:lnSpc>
                <a:spcPct val="118181"/>
              </a:lnSpc>
              <a:defRPr sz="1800"/>
            </a:pP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At browser start-up: query to DataHub for data source discovery: </a:t>
            </a:r>
            <a:r>
              <a:rPr sz="1400" u="sng"/>
              <a:t>3 ms</a:t>
            </a:r>
            <a:endParaRPr sz="1400" u="sng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20 sensor datasets discovered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3 sensor datasets have an open license + expose a SPARQL endpoint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1 sensor dataset’s SPARQL endpoint was accessible (LD4S): </a:t>
            </a:r>
            <a:r>
              <a:rPr sz="1400" u="sng"/>
              <a:t>246 ms</a:t>
            </a:r>
          </a:p>
        </p:txBody>
      </p:sp>
      <p:sp>
        <p:nvSpPr>
          <p:cNvPr id="227" name="Shape 227"/>
          <p:cNvSpPr/>
          <p:nvPr>
            <p:ph type="title"/>
          </p:nvPr>
        </p:nvSpPr>
        <p:spPr>
          <a:xfrm>
            <a:off x="457200" y="380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Evaluation - Performance</a:t>
            </a:r>
          </a:p>
        </p:txBody>
      </p:sp>
      <p:sp>
        <p:nvSpPr>
          <p:cNvPr id="228" name="Shape 228"/>
          <p:cNvSpPr/>
          <p:nvPr/>
        </p:nvSpPr>
        <p:spPr>
          <a:xfrm>
            <a:off x="628650" y="760247"/>
            <a:ext cx="7742167" cy="270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ctr" defTabSz="786384">
              <a:defRPr sz="1806">
                <a:ln w="14089">
                  <a:solidFill>
                    <a:srgbClr val="006B94"/>
                  </a:solidFill>
                </a:ln>
                <a:solidFill>
                  <a:srgbClr val="7F8A9A"/>
                </a:solidFill>
              </a:defRPr>
            </a:lvl1pPr>
          </a:lstStyle>
          <a:p>
            <a:pPr lvl="0">
              <a:defRPr sz="1800">
                <a:ln w="9525">
                  <a:noFill/>
                </a:ln>
                <a:solidFill>
                  <a:srgbClr val="000000"/>
                </a:solidFill>
              </a:defRPr>
            </a:pPr>
            <a:r>
              <a:rPr sz="1806">
                <a:ln w="14089">
                  <a:solidFill>
                    <a:srgbClr val="006B94"/>
                  </a:solidFill>
                </a:ln>
                <a:solidFill>
                  <a:srgbClr val="7F8A9A"/>
                </a:solidFill>
              </a:rPr>
              <a:t>G-Sensing does not impede on a user's browsing experience</a:t>
            </a:r>
          </a:p>
        </p:txBody>
      </p:sp>
      <p:pic>
        <p:nvPicPr>
          <p:cNvPr id="229" name="image2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69911" y="1424611"/>
            <a:ext cx="3743326" cy="3248026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Shape 230"/>
          <p:cNvSpPr/>
          <p:nvPr/>
        </p:nvSpPr>
        <p:spPr>
          <a:xfrm>
            <a:off x="352725" y="1101225"/>
            <a:ext cx="2458799" cy="380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i="1"/>
            </a:lvl1pPr>
          </a:lstStyle>
          <a:p>
            <a:pPr lvl="0">
              <a:defRPr i="0" sz="1800"/>
            </a:pPr>
            <a:r>
              <a:rPr i="1" sz="1400"/>
              <a:t>Bandwidth Overhead</a:t>
            </a:r>
          </a:p>
        </p:txBody>
      </p:sp>
      <p:sp>
        <p:nvSpPr>
          <p:cNvPr id="231" name="Shape 231"/>
          <p:cNvSpPr/>
          <p:nvPr/>
        </p:nvSpPr>
        <p:spPr>
          <a:xfrm>
            <a:off x="372999" y="2348075"/>
            <a:ext cx="1504802" cy="380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i="1"/>
            </a:lvl1pPr>
          </a:lstStyle>
          <a:p>
            <a:pPr lvl="0">
              <a:defRPr i="0" sz="1800"/>
            </a:pPr>
            <a:r>
              <a:rPr i="1" sz="1400"/>
              <a:t>Response Time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xfrm>
            <a:off x="457200" y="380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Outline</a:t>
            </a:r>
          </a:p>
        </p:txBody>
      </p:sp>
      <p:sp>
        <p:nvSpPr>
          <p:cNvPr id="49" name="Shape 49"/>
          <p:cNvSpPr/>
          <p:nvPr>
            <p:ph type="body" idx="1"/>
          </p:nvPr>
        </p:nvSpPr>
        <p:spPr>
          <a:xfrm>
            <a:off x="2278024" y="667349"/>
            <a:ext cx="5230200" cy="40614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555171" indent="-440871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AutoNum type="arabicPeriod" startAt="1"/>
              <a:defRPr sz="1800"/>
            </a:pPr>
            <a:r>
              <a:rPr b="1">
                <a:solidFill>
                  <a:srgbClr val="006B94"/>
                </a:solidFill>
                <a:latin typeface="Ubuntu"/>
                <a:ea typeface="Ubuntu"/>
                <a:cs typeface="Ubuntu"/>
                <a:sym typeface="Ubuntu"/>
              </a:rPr>
              <a:t>The Problem </a:t>
            </a:r>
            <a:endParaRPr b="1">
              <a:solidFill>
                <a:srgbClr val="006B94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1" marL="1012371" indent="-440871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>
                <a:solidFill>
                  <a:srgbClr val="7F8A9A"/>
                </a:solidFill>
                <a:latin typeface="Ubuntu"/>
                <a:ea typeface="Ubuntu"/>
                <a:cs typeface="Ubuntu"/>
                <a:sym typeface="Ubuntu"/>
              </a:rPr>
              <a:t>Gap between Web and Real Places</a:t>
            </a:r>
            <a:endParaRPr>
              <a:solidFill>
                <a:srgbClr val="7F8A9A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1" marL="1012371" indent="-440871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>
                <a:solidFill>
                  <a:srgbClr val="7F8A9A"/>
                </a:solidFill>
                <a:latin typeface="Ubuntu"/>
                <a:ea typeface="Ubuntu"/>
                <a:cs typeface="Ubuntu"/>
                <a:sym typeface="Ubuntu"/>
              </a:rPr>
              <a:t>Gap between Web and Sensor Web</a:t>
            </a:r>
            <a:endParaRPr>
              <a:solidFill>
                <a:srgbClr val="7F8A9A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0" marL="555171" indent="-440871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AutoNum type="arabicPeriod" startAt="2"/>
              <a:defRPr sz="1800"/>
            </a:pPr>
            <a:r>
              <a:rPr b="1">
                <a:solidFill>
                  <a:srgbClr val="006B94"/>
                </a:solidFill>
                <a:latin typeface="Ubuntu"/>
                <a:ea typeface="Ubuntu"/>
                <a:cs typeface="Ubuntu"/>
                <a:sym typeface="Ubuntu"/>
              </a:rPr>
              <a:t>Our Approach: G-Sensing</a:t>
            </a:r>
            <a:endParaRPr b="1">
              <a:solidFill>
                <a:srgbClr val="006B94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1" marL="1012371" indent="-440871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>
                <a:solidFill>
                  <a:srgbClr val="7F8A9A"/>
                </a:solidFill>
                <a:latin typeface="Ubuntu"/>
                <a:ea typeface="Ubuntu"/>
                <a:cs typeface="Ubuntu"/>
                <a:sym typeface="Ubuntu"/>
              </a:rPr>
              <a:t>Frontend Architecture</a:t>
            </a:r>
            <a:endParaRPr>
              <a:solidFill>
                <a:srgbClr val="7F8A9A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1" marL="1012371" indent="-440871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>
                <a:solidFill>
                  <a:srgbClr val="7F8A9A"/>
                </a:solidFill>
                <a:latin typeface="Ubuntu"/>
                <a:ea typeface="Ubuntu"/>
                <a:cs typeface="Ubuntu"/>
                <a:sym typeface="Ubuntu"/>
              </a:rPr>
              <a:t>Backend Architecture</a:t>
            </a:r>
            <a:endParaRPr>
              <a:solidFill>
                <a:srgbClr val="7F8A9A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0" marL="555171" indent="-440871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AutoNum type="arabicPeriod" startAt="3"/>
              <a:defRPr sz="1800"/>
            </a:pPr>
            <a:r>
              <a:rPr b="1">
                <a:solidFill>
                  <a:srgbClr val="006B94"/>
                </a:solidFill>
                <a:latin typeface="Ubuntu"/>
                <a:ea typeface="Ubuntu"/>
                <a:cs typeface="Ubuntu"/>
                <a:sym typeface="Ubuntu"/>
              </a:rPr>
              <a:t>Evaluation</a:t>
            </a:r>
            <a:endParaRPr b="1">
              <a:solidFill>
                <a:srgbClr val="006B94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1" marL="1012371" indent="-440871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○"/>
              <a:defRPr sz="1800"/>
            </a:pPr>
            <a:r>
              <a:rPr>
                <a:solidFill>
                  <a:srgbClr val="7F8A9A"/>
                </a:solidFill>
                <a:latin typeface="Ubuntu"/>
                <a:ea typeface="Ubuntu"/>
                <a:cs typeface="Ubuntu"/>
                <a:sym typeface="Ubuntu"/>
              </a:rPr>
              <a:t>Deployment</a:t>
            </a:r>
            <a:endParaRPr>
              <a:solidFill>
                <a:srgbClr val="7F8A9A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1" marL="1012371" indent="-440871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○"/>
              <a:defRPr sz="1800"/>
            </a:pPr>
            <a:r>
              <a:rPr>
                <a:solidFill>
                  <a:srgbClr val="7F8A9A"/>
                </a:solidFill>
                <a:latin typeface="Ubuntu"/>
                <a:ea typeface="Ubuntu"/>
                <a:cs typeface="Ubuntu"/>
                <a:sym typeface="Ubuntu"/>
              </a:rPr>
              <a:t>Coverage</a:t>
            </a:r>
            <a:endParaRPr>
              <a:solidFill>
                <a:srgbClr val="7F8A9A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1" marL="1012371" indent="-440871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○"/>
              <a:defRPr sz="1800"/>
            </a:pPr>
            <a:r>
              <a:rPr>
                <a:solidFill>
                  <a:srgbClr val="7F8A9A"/>
                </a:solidFill>
                <a:latin typeface="Ubuntu"/>
                <a:ea typeface="Ubuntu"/>
                <a:cs typeface="Ubuntu"/>
                <a:sym typeface="Ubuntu"/>
              </a:rPr>
              <a:t>Performance</a:t>
            </a:r>
            <a:endParaRPr>
              <a:solidFill>
                <a:srgbClr val="7F8A9A"/>
              </a:solidFill>
              <a:latin typeface="Ubuntu"/>
              <a:ea typeface="Ubuntu"/>
              <a:cs typeface="Ubuntu"/>
              <a:sym typeface="Ubuntu"/>
            </a:endParaRPr>
          </a:p>
          <a:p>
            <a:pPr lvl="0" marL="555171" indent="-440871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AutoNum type="arabicPeriod" startAt="4"/>
              <a:defRPr sz="1800"/>
            </a:pPr>
            <a:r>
              <a:rPr b="1">
                <a:solidFill>
                  <a:srgbClr val="006B94"/>
                </a:solidFill>
                <a:latin typeface="Ubuntu"/>
                <a:ea typeface="Ubuntu"/>
                <a:cs typeface="Ubuntu"/>
                <a:sym typeface="Ubuntu"/>
              </a:rPr>
              <a:t>Conclusions and Future Work</a:t>
            </a:r>
          </a:p>
        </p:txBody>
      </p:sp>
      <p:sp>
        <p:nvSpPr>
          <p:cNvPr id="50" name="Shape 50"/>
          <p:cNvSpPr/>
          <p:nvPr/>
        </p:nvSpPr>
        <p:spPr>
          <a:xfrm>
            <a:off x="6588000" y="4870199"/>
            <a:ext cx="2087999" cy="15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FFFFFF"/>
                </a:solidFill>
              </a:rPr>
              <a:t>Tuesday, 26 November 2013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type="body" idx="1"/>
          </p:nvPr>
        </p:nvSpPr>
        <p:spPr>
          <a:xfrm>
            <a:off x="457200" y="1066800"/>
            <a:ext cx="8229600" cy="32898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Added value of G-Sensing 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Websites about or referring to real-world locations are a common phenomenon in urban areas;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The performance of G-Sensing does not impede on a user’s browsing experience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Current Status of Sensor Data Sources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Limited availability of sensor datasets that are both open and public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Some of the SPARQL endpoints for such open and public datasets were inaccessible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Beyond search result pages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Our add-on-based approach can allow us to inject sensor information into </a:t>
            </a:r>
            <a:r>
              <a:rPr i="1" sz="1400"/>
              <a:t>any</a:t>
            </a:r>
            <a:r>
              <a:rPr sz="1400"/>
              <a:t> website</a:t>
            </a:r>
          </a:p>
        </p:txBody>
      </p:sp>
      <p:sp>
        <p:nvSpPr>
          <p:cNvPr id="234" name="Shape 234"/>
          <p:cNvSpPr/>
          <p:nvPr>
            <p:ph type="title"/>
          </p:nvPr>
        </p:nvSpPr>
        <p:spPr>
          <a:xfrm>
            <a:off x="457200" y="3428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Conclusion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type="body" idx="1"/>
          </p:nvPr>
        </p:nvSpPr>
        <p:spPr>
          <a:xfrm>
            <a:off x="457200" y="990599"/>
            <a:ext cx="8229600" cy="3664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Extended linkage 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extend these connections by injecting sensor information into other Web pages that also refer to such venues, e.g., </a:t>
            </a:r>
            <a:r>
              <a:rPr i="1" sz="1400"/>
              <a:t>Tripadvisor</a:t>
            </a:r>
            <a:endParaRPr i="1"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explore which types of connections are meaningful in a given application context and how such connections can be established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Example: latest webcam feeds showing a location that is mentioned in a news article displayed next to the article</a:t>
            </a:r>
            <a:endParaRPr sz="1400"/>
          </a:p>
          <a:p>
            <a:pPr lvl="0" marL="457200" indent="-317500">
              <a:lnSpc>
                <a:spcPct val="118181"/>
              </a:lnSpc>
              <a:buClr>
                <a:srgbClr val="006B94"/>
              </a:buClr>
              <a:buSzPct val="100000"/>
              <a:buFont typeface="Helvetica"/>
              <a:buChar char="●"/>
              <a:defRPr sz="1800"/>
            </a:pPr>
            <a:r>
              <a:rPr sz="1400"/>
              <a:t>User-centric live data representation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the G-Sensing output relevancy for an end user depends on the user’s current interests and on the type (and low level location) of sensor data displayed </a:t>
            </a:r>
            <a:endParaRPr sz="1400"/>
          </a:p>
          <a:p>
            <a:pPr lvl="1" marL="914400" indent="-317500">
              <a:lnSpc>
                <a:spcPct val="136842"/>
              </a:lnSpc>
              <a:buClr>
                <a:srgbClr val="7F8A9A"/>
              </a:buClr>
              <a:buSzPct val="100000"/>
              <a:buFont typeface="Helvetica"/>
              <a:buChar char="○"/>
              <a:defRPr sz="1800"/>
            </a:pPr>
            <a:r>
              <a:rPr sz="1400"/>
              <a:t>recommender system that decides whether to display or not the retrieved sensor data according to a prediction of their current relevancy for the user</a:t>
            </a:r>
          </a:p>
        </p:txBody>
      </p:sp>
      <p:sp>
        <p:nvSpPr>
          <p:cNvPr id="237" name="Shape 237"/>
          <p:cNvSpPr/>
          <p:nvPr>
            <p:ph type="title"/>
          </p:nvPr>
        </p:nvSpPr>
        <p:spPr>
          <a:xfrm>
            <a:off x="457200" y="3428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Future Work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image18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1949" y="2247575"/>
            <a:ext cx="1815276" cy="1991974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Shape 240"/>
          <p:cNvSpPr/>
          <p:nvPr>
            <p:ph type="title"/>
          </p:nvPr>
        </p:nvSpPr>
        <p:spPr>
          <a:xfrm>
            <a:off x="457200" y="342899"/>
            <a:ext cx="8229600" cy="81000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/>
          </a:p>
        </p:txBody>
      </p:sp>
      <p:sp>
        <p:nvSpPr>
          <p:cNvPr id="241" name="Shape 241"/>
          <p:cNvSpPr/>
          <p:nvPr>
            <p:ph type="body" idx="1"/>
          </p:nvPr>
        </p:nvSpPr>
        <p:spPr>
          <a:xfrm>
            <a:off x="2129900" y="1179761"/>
            <a:ext cx="5156399" cy="1095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marL="342900" indent="-342900">
              <a:lnSpc>
                <a:spcPct val="118181"/>
              </a:lnSpc>
              <a:defRPr sz="1800"/>
            </a:pPr>
            <a:r>
              <a:rPr sz="1400"/>
              <a:t>Myriam Leggieri - </a:t>
            </a:r>
            <a:r>
              <a:rPr sz="1400">
                <a:hlinkClick r:id="rId3" invalidUrl="" action="" tgtFrame="" tooltip="" history="1" highlightClick="0" endSnd="0"/>
              </a:rPr>
              <a:t>myriam.leggieri@insight-centre.org</a:t>
            </a:r>
            <a:endParaRPr sz="1400"/>
          </a:p>
          <a:p>
            <a:pPr lvl="0" marL="342900" indent="-342900">
              <a:lnSpc>
                <a:spcPct val="118181"/>
              </a:lnSpc>
              <a:defRPr sz="1800"/>
            </a:pPr>
            <a:r>
              <a:rPr sz="1400"/>
              <a:t>Christian von Der Weth - </a:t>
            </a:r>
            <a:r>
              <a:rPr sz="1400">
                <a:hlinkClick r:id="rId4" invalidUrl="" action="" tgtFrame="" tooltip="" history="1" highlightClick="0" endSnd="0"/>
              </a:rPr>
              <a:t>vonderweth@nus.edu.sg</a:t>
            </a:r>
            <a:r>
              <a:rPr sz="1400"/>
              <a:t> </a:t>
            </a:r>
            <a:endParaRPr sz="1400"/>
          </a:p>
          <a:p>
            <a:pPr lvl="0" marL="342900" indent="-342900">
              <a:lnSpc>
                <a:spcPct val="118181"/>
              </a:lnSpc>
              <a:defRPr sz="1800"/>
            </a:pPr>
            <a:r>
              <a:rPr sz="1400"/>
              <a:t>John Breslin - </a:t>
            </a:r>
            <a:r>
              <a:rPr sz="1400">
                <a:hlinkClick r:id="rId5" invalidUrl="" action="" tgtFrame="" tooltip="" history="1" highlightClick="0" endSnd="0"/>
              </a:rPr>
              <a:t>john.breslin@insight-centre.org</a:t>
            </a:r>
            <a:r>
              <a:rPr sz="1400"/>
              <a:t> </a:t>
            </a:r>
          </a:p>
        </p:txBody>
      </p:sp>
      <p:sp>
        <p:nvSpPr>
          <p:cNvPr id="242" name="Shape 242"/>
          <p:cNvSpPr/>
          <p:nvPr/>
        </p:nvSpPr>
        <p:spPr>
          <a:xfrm>
            <a:off x="457200" y="342899"/>
            <a:ext cx="822960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Thanks!</a:t>
            </a:r>
          </a:p>
        </p:txBody>
      </p:sp>
      <p:pic>
        <p:nvPicPr>
          <p:cNvPr id="243" name="image21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075303" y="2629799"/>
            <a:ext cx="2571570" cy="1095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image28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649473" y="2627575"/>
            <a:ext cx="3194102" cy="81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xfrm>
            <a:off x="457200" y="114299"/>
            <a:ext cx="8229600" cy="8100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600">
                <a:solidFill>
                  <a:srgbClr val="0095B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0095BF"/>
                </a:solidFill>
              </a:rPr>
              <a:t>Between Web and Real Places</a:t>
            </a:r>
          </a:p>
        </p:txBody>
      </p:sp>
      <p:pic>
        <p:nvPicPr>
          <p:cNvPr id="53" name="image0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548" y="695649"/>
            <a:ext cx="4583452" cy="42954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image02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1550" y="1023150"/>
            <a:ext cx="2216250" cy="1281275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image07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72527" y="2737599"/>
            <a:ext cx="1875272" cy="1281274"/>
          </a:xfrm>
          <a:prstGeom prst="rect">
            <a:avLst/>
          </a:prstGeom>
          <a:ln w="12700">
            <a:miter lim="400000"/>
          </a:ln>
        </p:spPr>
      </p:pic>
      <p:pic>
        <p:nvPicPr>
          <p:cNvPr id="56" name="image01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235525" y="1871987"/>
            <a:ext cx="1875274" cy="12471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32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nodeType="afterEffect" presetClass="entr" presetSubtype="32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nodeType="afterEffect" presetClass="entr" presetSubtype="32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6" grpId="2"/>
      <p:bldP build="whole" bldLvl="1" animBg="1" rev="0" advAuto="0" spid="55" grpId="3"/>
      <p:bldP build="whole" bldLvl="1" animBg="1" rev="0" advAuto="0" spid="5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xfrm>
            <a:off x="457200" y="342899"/>
            <a:ext cx="8229600" cy="81000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/>
          </a:p>
        </p:txBody>
      </p:sp>
      <p:sp>
        <p:nvSpPr>
          <p:cNvPr id="59" name="Shape 59"/>
          <p:cNvSpPr/>
          <p:nvPr>
            <p:ph type="body" idx="1"/>
          </p:nvPr>
        </p:nvSpPr>
        <p:spPr>
          <a:xfrm>
            <a:off x="457200" y="1371600"/>
            <a:ext cx="8229600" cy="32898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342900" indent="-342900">
              <a:lnSpc>
                <a:spcPct val="118181"/>
              </a:lnSpc>
            </a:pPr>
          </a:p>
        </p:txBody>
      </p:sp>
      <p:pic>
        <p:nvPicPr>
          <p:cNvPr id="60" name="image17.png"/>
          <p:cNvPicPr/>
          <p:nvPr/>
        </p:nvPicPr>
        <p:blipFill>
          <a:blip r:embed="rId2">
            <a:extLst/>
          </a:blip>
          <a:srcRect l="2894" t="5598" r="3419" b="16972"/>
          <a:stretch>
            <a:fillRect/>
          </a:stretch>
        </p:blipFill>
        <p:spPr>
          <a:xfrm>
            <a:off x="1912724" y="788174"/>
            <a:ext cx="4977002" cy="2879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0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2550" y="0"/>
            <a:ext cx="6736747" cy="5143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image0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420" y="0"/>
            <a:ext cx="5488358" cy="5143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0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2550" y="0"/>
            <a:ext cx="6736747" cy="5143499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Shape 67"/>
          <p:cNvSpPr/>
          <p:nvPr/>
        </p:nvSpPr>
        <p:spPr>
          <a:xfrm>
            <a:off x="4109025" y="1428749"/>
            <a:ext cx="1426101" cy="2234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ctr" defTabSz="822959">
              <a:defRPr sz="15750">
                <a:ln w="15430">
                  <a:solidFill>
                    <a:srgbClr val="006B94"/>
                  </a:solidFill>
                </a:ln>
                <a:solidFill>
                  <a:srgbClr val="7F8A9A"/>
                </a:solidFill>
              </a:defRPr>
            </a:lvl1pPr>
          </a:lstStyle>
          <a:p>
            <a:pPr lvl="0">
              <a:defRPr sz="1800">
                <a:ln w="9525">
                  <a:noFill/>
                </a:ln>
                <a:solidFill>
                  <a:srgbClr val="000000"/>
                </a:solidFill>
              </a:defRPr>
            </a:pPr>
            <a:r>
              <a:rPr sz="15750">
                <a:ln w="15430">
                  <a:solidFill>
                    <a:srgbClr val="006B94"/>
                  </a:solidFill>
                </a:ln>
                <a:solidFill>
                  <a:srgbClr val="7F8A9A"/>
                </a:solidFill>
              </a:rPr>
              <a:t>?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title"/>
          </p:nvPr>
        </p:nvSpPr>
        <p:spPr>
          <a:xfrm>
            <a:off x="457200" y="342899"/>
            <a:ext cx="8229600" cy="81000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/>
          </a:p>
        </p:txBody>
      </p:sp>
      <p:sp>
        <p:nvSpPr>
          <p:cNvPr id="70" name="Shape 70"/>
          <p:cNvSpPr/>
          <p:nvPr>
            <p:ph type="body" idx="1"/>
          </p:nvPr>
        </p:nvSpPr>
        <p:spPr>
          <a:xfrm>
            <a:off x="457200" y="1371600"/>
            <a:ext cx="8229600" cy="32898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342900" indent="-342900">
              <a:lnSpc>
                <a:spcPct val="118181"/>
              </a:lnSpc>
            </a:pPr>
          </a:p>
        </p:txBody>
      </p:sp>
      <p:sp>
        <p:nvSpPr>
          <p:cNvPr id="71" name="Shape 71"/>
          <p:cNvSpPr/>
          <p:nvPr/>
        </p:nvSpPr>
        <p:spPr>
          <a:xfrm>
            <a:off x="476250" y="1417248"/>
            <a:ext cx="8191473" cy="480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ctr" defTabSz="832104">
              <a:defRPr sz="3367">
                <a:ln w="15775">
                  <a:solidFill>
                    <a:srgbClr val="006B94"/>
                  </a:solidFill>
                </a:ln>
                <a:solidFill>
                  <a:srgbClr val="7F8A9A"/>
                </a:solidFill>
              </a:defRPr>
            </a:lvl1pPr>
          </a:lstStyle>
          <a:p>
            <a:pPr lvl="0">
              <a:defRPr sz="1800">
                <a:ln w="9525">
                  <a:noFill/>
                </a:ln>
                <a:solidFill>
                  <a:srgbClr val="000000"/>
                </a:solidFill>
              </a:defRPr>
            </a:pPr>
            <a:r>
              <a:rPr sz="3367">
                <a:ln w="15775">
                  <a:solidFill>
                    <a:srgbClr val="006B94"/>
                  </a:solidFill>
                </a:ln>
                <a:solidFill>
                  <a:srgbClr val="7F8A9A"/>
                </a:solidFill>
              </a:rPr>
              <a:t>Sensors provide real-world live data</a:t>
            </a:r>
          </a:p>
        </p:txBody>
      </p:sp>
      <p:sp>
        <p:nvSpPr>
          <p:cNvPr id="72" name="Shape 72"/>
          <p:cNvSpPr/>
          <p:nvPr/>
        </p:nvSpPr>
        <p:spPr>
          <a:xfrm>
            <a:off x="2764025" y="2869075"/>
            <a:ext cx="1268700" cy="528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What?</a:t>
            </a:r>
          </a:p>
        </p:txBody>
      </p:sp>
      <p:sp>
        <p:nvSpPr>
          <p:cNvPr id="73" name="Shape 73"/>
          <p:cNvSpPr/>
          <p:nvPr/>
        </p:nvSpPr>
        <p:spPr>
          <a:xfrm>
            <a:off x="3937637" y="3636274"/>
            <a:ext cx="1268700" cy="528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How?</a:t>
            </a:r>
          </a:p>
        </p:txBody>
      </p:sp>
      <p:sp>
        <p:nvSpPr>
          <p:cNvPr id="74" name="Shape 74"/>
          <p:cNvSpPr/>
          <p:nvPr/>
        </p:nvSpPr>
        <p:spPr>
          <a:xfrm>
            <a:off x="4942875" y="2869075"/>
            <a:ext cx="1268700" cy="528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Where?</a:t>
            </a:r>
          </a:p>
        </p:txBody>
      </p:sp>
      <p:sp>
        <p:nvSpPr>
          <p:cNvPr id="75" name="Shape 75"/>
          <p:cNvSpPr/>
          <p:nvPr/>
        </p:nvSpPr>
        <p:spPr>
          <a:xfrm>
            <a:off x="3952325" y="2537299"/>
            <a:ext cx="917400" cy="442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800"/>
            </a:lvl1pPr>
          </a:lstStyle>
          <a:p>
            <a:pPr lvl="0"/>
            <a:r>
              <a:t>But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nodeType="afterEffect" presetClass="entr" presetSubtype="0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nodeType="afterEffect" presetClass="entr" presetSubtype="0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nodeType="afterEffect" presetClass="entr" presetSubtype="0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3" grpId="4"/>
      <p:bldP build="whole" bldLvl="1" animBg="1" rev="0" advAuto="0" spid="74" grpId="3"/>
      <p:bldP build="whole" bldLvl="1" animBg="1" rev="0" advAuto="0" spid="75" grpId="1"/>
      <p:bldP build="whole" bldLvl="1" animBg="1" rev="0" advAuto="0" spid="72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2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400" y="304800"/>
            <a:ext cx="2980176" cy="1940100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>
            <p:ph type="title"/>
          </p:nvPr>
        </p:nvSpPr>
        <p:spPr>
          <a:xfrm>
            <a:off x="457200" y="342899"/>
            <a:ext cx="8229600" cy="81000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/>
          </a:p>
        </p:txBody>
      </p:sp>
      <p:sp>
        <p:nvSpPr>
          <p:cNvPr id="79" name="Shape 79"/>
          <p:cNvSpPr/>
          <p:nvPr>
            <p:ph type="body" idx="1"/>
          </p:nvPr>
        </p:nvSpPr>
        <p:spPr>
          <a:xfrm>
            <a:off x="457200" y="1371600"/>
            <a:ext cx="8229600" cy="32898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 marL="342900" indent="-342900">
              <a:lnSpc>
                <a:spcPct val="118181"/>
              </a:lnSpc>
            </a:pPr>
          </a:p>
        </p:txBody>
      </p:sp>
      <p:grpSp>
        <p:nvGrpSpPr>
          <p:cNvPr id="83" name="Group 83"/>
          <p:cNvGrpSpPr/>
          <p:nvPr/>
        </p:nvGrpSpPr>
        <p:grpSpPr>
          <a:xfrm>
            <a:off x="780725" y="1219849"/>
            <a:ext cx="732001" cy="323400"/>
            <a:chOff x="0" y="0"/>
            <a:chExt cx="731999" cy="323399"/>
          </a:xfrm>
        </p:grpSpPr>
        <p:sp>
          <p:nvSpPr>
            <p:cNvPr id="80" name="Shape 80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81" name="Shape 81"/>
            <p:cNvSpPr/>
            <p:nvPr/>
          </p:nvSpPr>
          <p:spPr>
            <a:xfrm>
              <a:off x="0" y="-1"/>
              <a:ext cx="732001" cy="80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82" name="Shape 82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</p:grpSp>
      <p:grpSp>
        <p:nvGrpSpPr>
          <p:cNvPr id="87" name="Group 87"/>
          <p:cNvGrpSpPr/>
          <p:nvPr/>
        </p:nvGrpSpPr>
        <p:grpSpPr>
          <a:xfrm>
            <a:off x="780725" y="1067449"/>
            <a:ext cx="732001" cy="323400"/>
            <a:chOff x="0" y="0"/>
            <a:chExt cx="731999" cy="323399"/>
          </a:xfrm>
        </p:grpSpPr>
        <p:sp>
          <p:nvSpPr>
            <p:cNvPr id="84" name="Shape 84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85" name="Shape 85"/>
            <p:cNvSpPr/>
            <p:nvPr/>
          </p:nvSpPr>
          <p:spPr>
            <a:xfrm>
              <a:off x="0" y="-1"/>
              <a:ext cx="732001" cy="80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86" name="Shape 86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</p:grpSp>
      <p:grpSp>
        <p:nvGrpSpPr>
          <p:cNvPr id="91" name="Group 91"/>
          <p:cNvGrpSpPr/>
          <p:nvPr/>
        </p:nvGrpSpPr>
        <p:grpSpPr>
          <a:xfrm>
            <a:off x="1695125" y="915049"/>
            <a:ext cx="732001" cy="323400"/>
            <a:chOff x="0" y="0"/>
            <a:chExt cx="731999" cy="323399"/>
          </a:xfrm>
        </p:grpSpPr>
        <p:sp>
          <p:nvSpPr>
            <p:cNvPr id="88" name="Shape 88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89" name="Shape 89"/>
            <p:cNvSpPr/>
            <p:nvPr/>
          </p:nvSpPr>
          <p:spPr>
            <a:xfrm>
              <a:off x="0" y="-1"/>
              <a:ext cx="732001" cy="80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90" name="Shape 90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</p:grpSp>
      <p:grpSp>
        <p:nvGrpSpPr>
          <p:cNvPr id="95" name="Group 95"/>
          <p:cNvGrpSpPr/>
          <p:nvPr/>
        </p:nvGrpSpPr>
        <p:grpSpPr>
          <a:xfrm>
            <a:off x="1695125" y="686450"/>
            <a:ext cx="732001" cy="323400"/>
            <a:chOff x="0" y="0"/>
            <a:chExt cx="731999" cy="323399"/>
          </a:xfrm>
        </p:grpSpPr>
        <p:sp>
          <p:nvSpPr>
            <p:cNvPr id="92" name="Shape 92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93" name="Shape 93"/>
            <p:cNvSpPr/>
            <p:nvPr/>
          </p:nvSpPr>
          <p:spPr>
            <a:xfrm>
              <a:off x="0" y="-1"/>
              <a:ext cx="732001" cy="80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94" name="Shape 94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</p:grpSp>
      <p:pic>
        <p:nvPicPr>
          <p:cNvPr id="96" name="image03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02355" y="390949"/>
            <a:ext cx="2811894" cy="1524001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Shape 97"/>
          <p:cNvSpPr/>
          <p:nvPr/>
        </p:nvSpPr>
        <p:spPr>
          <a:xfrm flipH="1">
            <a:off x="2738455" y="1152949"/>
            <a:ext cx="3516300" cy="18001"/>
          </a:xfrm>
          <a:prstGeom prst="line">
            <a:avLst/>
          </a:prstGeom>
          <a:ln w="19050">
            <a:solidFill>
              <a:srgbClr val="006B94"/>
            </a:solidFill>
            <a:round/>
            <a:tailEnd type="triangle"/>
          </a:ln>
        </p:spPr>
        <p:txBody>
          <a:bodyPr lIns="0" tIns="0" rIns="0" bIns="0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98" name="Shape 98"/>
          <p:cNvSpPr/>
          <p:nvPr/>
        </p:nvSpPr>
        <p:spPr>
          <a:xfrm rot="10795198">
            <a:off x="4018781" y="1005280"/>
            <a:ext cx="214801" cy="323400"/>
          </a:xfrm>
          <a:prstGeom prst="chevron">
            <a:avLst>
              <a:gd name="adj" fmla="val 50000"/>
            </a:avLst>
          </a:prstGeom>
          <a:solidFill>
            <a:srgbClr val="7F8A9A"/>
          </a:solidFill>
          <a:ln w="19050">
            <a:solidFill>
              <a:srgbClr val="006B94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99" name="Shape 99"/>
          <p:cNvSpPr/>
          <p:nvPr/>
        </p:nvSpPr>
        <p:spPr>
          <a:xfrm rot="10795198">
            <a:off x="4171181" y="1005280"/>
            <a:ext cx="214801" cy="323400"/>
          </a:xfrm>
          <a:prstGeom prst="chevron">
            <a:avLst>
              <a:gd name="adj" fmla="val 50000"/>
            </a:avLst>
          </a:prstGeom>
          <a:solidFill>
            <a:srgbClr val="7F8A9A"/>
          </a:solidFill>
          <a:ln w="19050">
            <a:solidFill>
              <a:srgbClr val="006B94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100" name="Shape 100"/>
          <p:cNvSpPr/>
          <p:nvPr/>
        </p:nvSpPr>
        <p:spPr>
          <a:xfrm rot="10795198">
            <a:off x="5695181" y="1005280"/>
            <a:ext cx="214801" cy="323400"/>
          </a:xfrm>
          <a:prstGeom prst="chevron">
            <a:avLst>
              <a:gd name="adj" fmla="val 50000"/>
            </a:avLst>
          </a:prstGeom>
          <a:solidFill>
            <a:srgbClr val="7F8A9A"/>
          </a:solidFill>
          <a:ln w="19050">
            <a:solidFill>
              <a:srgbClr val="006B94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101" name="Shape 101"/>
          <p:cNvSpPr/>
          <p:nvPr/>
        </p:nvSpPr>
        <p:spPr>
          <a:xfrm rot="10795198">
            <a:off x="5542781" y="1005280"/>
            <a:ext cx="214801" cy="323400"/>
          </a:xfrm>
          <a:prstGeom prst="chevron">
            <a:avLst>
              <a:gd name="adj" fmla="val 50000"/>
            </a:avLst>
          </a:prstGeom>
          <a:solidFill>
            <a:srgbClr val="7F8A9A"/>
          </a:solidFill>
          <a:ln w="19050">
            <a:solidFill>
              <a:srgbClr val="006B94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102" name="Shape 102"/>
          <p:cNvSpPr/>
          <p:nvPr/>
        </p:nvSpPr>
        <p:spPr>
          <a:xfrm rot="10795198">
            <a:off x="3028181" y="1005280"/>
            <a:ext cx="214801" cy="323400"/>
          </a:xfrm>
          <a:prstGeom prst="chevron">
            <a:avLst>
              <a:gd name="adj" fmla="val 50000"/>
            </a:avLst>
          </a:prstGeom>
          <a:solidFill>
            <a:srgbClr val="7F8A9A"/>
          </a:solidFill>
          <a:ln w="19050">
            <a:solidFill>
              <a:srgbClr val="006B94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  <p:sp>
        <p:nvSpPr>
          <p:cNvPr id="103" name="Shape 103"/>
          <p:cNvSpPr/>
          <p:nvPr/>
        </p:nvSpPr>
        <p:spPr>
          <a:xfrm rot="10795198">
            <a:off x="3180581" y="1005280"/>
            <a:ext cx="214801" cy="323400"/>
          </a:xfrm>
          <a:prstGeom prst="chevron">
            <a:avLst>
              <a:gd name="adj" fmla="val 50000"/>
            </a:avLst>
          </a:prstGeom>
          <a:solidFill>
            <a:srgbClr val="7F8A9A"/>
          </a:solidFill>
          <a:ln w="19050">
            <a:solidFill>
              <a:srgbClr val="006B94"/>
            </a:solidFill>
            <a:round/>
          </a:ln>
        </p:spPr>
        <p:txBody>
          <a:bodyPr lIns="0" tIns="0" rIns="0" bIns="0" anchor="ctr"/>
          <a:lstStyle/>
          <a:p>
            <a:pPr lvl="0"/>
          </a:p>
        </p:txBody>
      </p:sp>
      <p:grpSp>
        <p:nvGrpSpPr>
          <p:cNvPr id="107" name="Group 107"/>
          <p:cNvGrpSpPr/>
          <p:nvPr/>
        </p:nvGrpSpPr>
        <p:grpSpPr>
          <a:xfrm>
            <a:off x="933125" y="1372249"/>
            <a:ext cx="732001" cy="323400"/>
            <a:chOff x="0" y="0"/>
            <a:chExt cx="731999" cy="323399"/>
          </a:xfrm>
        </p:grpSpPr>
        <p:sp>
          <p:nvSpPr>
            <p:cNvPr id="104" name="Shape 104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05" name="Shape 105"/>
            <p:cNvSpPr/>
            <p:nvPr/>
          </p:nvSpPr>
          <p:spPr>
            <a:xfrm>
              <a:off x="0" y="-1"/>
              <a:ext cx="732001" cy="80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06" name="Shape 106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</p:grpSp>
      <p:grpSp>
        <p:nvGrpSpPr>
          <p:cNvPr id="111" name="Group 111"/>
          <p:cNvGrpSpPr/>
          <p:nvPr/>
        </p:nvGrpSpPr>
        <p:grpSpPr>
          <a:xfrm>
            <a:off x="933125" y="1219849"/>
            <a:ext cx="732001" cy="323400"/>
            <a:chOff x="0" y="0"/>
            <a:chExt cx="731999" cy="323399"/>
          </a:xfrm>
        </p:grpSpPr>
        <p:sp>
          <p:nvSpPr>
            <p:cNvPr id="108" name="Shape 108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09" name="Shape 109"/>
            <p:cNvSpPr/>
            <p:nvPr/>
          </p:nvSpPr>
          <p:spPr>
            <a:xfrm>
              <a:off x="0" y="-1"/>
              <a:ext cx="732001" cy="80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10" name="Shape 110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</p:grpSp>
      <p:grpSp>
        <p:nvGrpSpPr>
          <p:cNvPr id="115" name="Group 115"/>
          <p:cNvGrpSpPr/>
          <p:nvPr/>
        </p:nvGrpSpPr>
        <p:grpSpPr>
          <a:xfrm>
            <a:off x="1542725" y="1524649"/>
            <a:ext cx="732001" cy="323400"/>
            <a:chOff x="0" y="0"/>
            <a:chExt cx="731999" cy="323399"/>
          </a:xfrm>
        </p:grpSpPr>
        <p:sp>
          <p:nvSpPr>
            <p:cNvPr id="112" name="Shape 112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13" name="Shape 113"/>
            <p:cNvSpPr/>
            <p:nvPr/>
          </p:nvSpPr>
          <p:spPr>
            <a:xfrm>
              <a:off x="0" y="-1"/>
              <a:ext cx="732001" cy="80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14" name="Shape 114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</p:grpSp>
      <p:grpSp>
        <p:nvGrpSpPr>
          <p:cNvPr id="119" name="Group 119"/>
          <p:cNvGrpSpPr/>
          <p:nvPr/>
        </p:nvGrpSpPr>
        <p:grpSpPr>
          <a:xfrm>
            <a:off x="1542725" y="1372249"/>
            <a:ext cx="732001" cy="323400"/>
            <a:chOff x="0" y="0"/>
            <a:chExt cx="731999" cy="323399"/>
          </a:xfrm>
        </p:grpSpPr>
        <p:sp>
          <p:nvSpPr>
            <p:cNvPr id="116" name="Shape 116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700"/>
                  </a:move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close/>
                </a:path>
              </a:pathLst>
            </a:custGeom>
            <a:solidFill>
              <a:srgbClr val="7F8A9A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17" name="Shape 117"/>
            <p:cNvSpPr/>
            <p:nvPr/>
          </p:nvSpPr>
          <p:spPr>
            <a:xfrm>
              <a:off x="0" y="-1"/>
              <a:ext cx="732001" cy="80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sp>
          <p:nvSpPr>
            <p:cNvPr id="118" name="Shape 118"/>
            <p:cNvSpPr/>
            <p:nvPr/>
          </p:nvSpPr>
          <p:spPr>
            <a:xfrm>
              <a:off x="0" y="-1"/>
              <a:ext cx="732001" cy="323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700"/>
                  </a:moveTo>
                  <a:cubicBezTo>
                    <a:pt x="21600" y="4191"/>
                    <a:pt x="16765" y="5400"/>
                    <a:pt x="10800" y="5400"/>
                  </a:cubicBezTo>
                  <a:cubicBezTo>
                    <a:pt x="4835" y="5400"/>
                    <a:pt x="0" y="4191"/>
                    <a:pt x="0" y="2700"/>
                  </a:cubicBezTo>
                  <a:cubicBezTo>
                    <a:pt x="0" y="1209"/>
                    <a:pt x="4835" y="0"/>
                    <a:pt x="10800" y="0"/>
                  </a:cubicBezTo>
                  <a:cubicBezTo>
                    <a:pt x="16765" y="0"/>
                    <a:pt x="21600" y="1209"/>
                    <a:pt x="21600" y="2700"/>
                  </a:cubicBezTo>
                  <a:lnTo>
                    <a:pt x="21600" y="18900"/>
                  </a:lnTo>
                  <a:cubicBezTo>
                    <a:pt x="21600" y="20391"/>
                    <a:pt x="16765" y="21600"/>
                    <a:pt x="10800" y="21600"/>
                  </a:cubicBezTo>
                  <a:cubicBezTo>
                    <a:pt x="4835" y="21600"/>
                    <a:pt x="0" y="20391"/>
                    <a:pt x="0" y="18900"/>
                  </a:cubicBezTo>
                  <a:lnTo>
                    <a:pt x="0" y="2700"/>
                  </a:lnTo>
                </a:path>
              </a:pathLst>
            </a:custGeom>
            <a:noFill/>
            <a:ln w="19050" cap="flat">
              <a:solidFill>
                <a:srgbClr val="006B94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</p:grpSp>
      <p:pic>
        <p:nvPicPr>
          <p:cNvPr id="120" name="image05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502624" y="2508287"/>
            <a:ext cx="2811901" cy="2635213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Shape 121"/>
          <p:cNvSpPr/>
          <p:nvPr/>
        </p:nvSpPr>
        <p:spPr>
          <a:xfrm>
            <a:off x="1908724" y="1848049"/>
            <a:ext cx="1672801" cy="1392000"/>
          </a:xfrm>
          <a:prstGeom prst="line">
            <a:avLst/>
          </a:prstGeom>
          <a:ln w="19050">
            <a:solidFill>
              <a:srgbClr val="006B94"/>
            </a:solidFill>
            <a:round/>
            <a:tailEnd type="triangle"/>
          </a:ln>
        </p:spPr>
        <p:txBody>
          <a:bodyPr lIns="0" tIns="0" rIns="0" bIns="0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122" name="Shape 122"/>
          <p:cNvSpPr/>
          <p:nvPr/>
        </p:nvSpPr>
        <p:spPr>
          <a:xfrm>
            <a:off x="204924" y="2113925"/>
            <a:ext cx="1551600" cy="380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lvl="0">
              <a:defRPr sz="1800"/>
            </a:pPr>
            <a:r>
              <a:rPr sz="1400"/>
              <a:t>Short-lived Data</a:t>
            </a:r>
          </a:p>
        </p:txBody>
      </p:sp>
      <p:sp>
        <p:nvSpPr>
          <p:cNvPr id="123" name="Shape 123"/>
          <p:cNvSpPr/>
          <p:nvPr/>
        </p:nvSpPr>
        <p:spPr>
          <a:xfrm>
            <a:off x="6254750" y="3586800"/>
            <a:ext cx="1551599" cy="380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lvl="0">
              <a:defRPr sz="1800"/>
            </a:pPr>
            <a:r>
              <a:rPr sz="1400"/>
              <a:t>Long-lived Data</a:t>
            </a:r>
          </a:p>
        </p:txBody>
      </p:sp>
      <p:sp>
        <p:nvSpPr>
          <p:cNvPr id="124" name="Shape 124"/>
          <p:cNvSpPr/>
          <p:nvPr/>
        </p:nvSpPr>
        <p:spPr>
          <a:xfrm>
            <a:off x="2387175" y="2504675"/>
            <a:ext cx="732001" cy="380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lvl="0">
              <a:defRPr sz="1800"/>
            </a:pPr>
            <a:r>
              <a:rPr sz="1400"/>
              <a:t>Cost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nodeType="afterEffect" presetClass="exi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nodeType="afterEffect" presetClass="exi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nodeType="afterEffect" presetClass="exi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nodeType="afterEffect" presetClass="exit" presetSubtype="8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nodeType="afterEffect" presetClass="exit" presetSubtype="8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nodeType="afterEffect" presetClass="entr" presetSubtype="0" presetID="10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0"/>
                            </p:stCondLst>
                            <p:childTnLst>
                              <p:par>
                                <p:cTn id="39" nodeType="afterEffect" presetClass="entr" presetSubtype="0" presetID="10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1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8000"/>
                            </p:stCondLst>
                            <p:childTnLst>
                              <p:par>
                                <p:cTn id="43" nodeType="afterEffect" presetClass="entr" presetSubtype="0" presetID="10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5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9000"/>
                            </p:stCondLst>
                            <p:childTnLst>
                              <p:par>
                                <p:cTn id="47" nodeType="afterEffect" presetClass="entr" presetSubtype="0" presetID="10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49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0"/>
                            </p:stCondLst>
                            <p:childTnLst>
                              <p:par>
                                <p:cTn id="51" nodeType="afterEffect" presetClass="entr" presetSubtype="0" presetID="10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3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1000"/>
                            </p:stCondLst>
                            <p:childTnLst>
                              <p:par>
                                <p:cTn id="55" nodeType="afterEffect" presetClass="entr" presetSubtype="0" presetID="10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2000"/>
                            </p:stCondLst>
                            <p:childTnLst>
                              <p:par>
                                <p:cTn id="59" nodeType="afterEffect" presetClass="entr" presetSubtype="0" presetID="10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61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3000"/>
                            </p:stCondLst>
                            <p:childTnLst>
                              <p:par>
                                <p:cTn id="63" nodeType="afterEffect" presetClass="entr" presetSubtype="0" presetID="10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65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4000"/>
                            </p:stCondLst>
                            <p:childTnLst>
                              <p:par>
                                <p:cTn id="67" nodeType="afterEffect" presetClass="entr" presetSubtype="0" presetID="10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69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0"/>
                            </p:stCondLst>
                            <p:childTnLst>
                              <p:par>
                                <p:cTn id="71" nodeType="afterEffect" presetClass="entr" presetSubtype="0" presetID="10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3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6000"/>
                            </p:stCondLst>
                            <p:childTnLst>
                              <p:par>
                                <p:cTn id="75" nodeType="afterEffect" presetClass="entr" presetSubtype="0" presetID="10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7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7000"/>
                            </p:stCondLst>
                            <p:childTnLst>
                              <p:par>
                                <p:cTn id="79" nodeType="afterEffect" presetClass="entr" presetSubtype="0" presetID="10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81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8000"/>
                            </p:stCondLst>
                            <p:childTnLst>
                              <p:par>
                                <p:cTn id="83" nodeType="afterEffect" presetClass="entr" presetSubtype="0" presetID="10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85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9000"/>
                            </p:stCondLst>
                            <p:childTnLst>
                              <p:par>
                                <p:cTn id="87" nodeType="afterEffect" presetClass="entr" presetSubtype="0" presetID="10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8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89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00"/>
                            </p:stCondLst>
                            <p:childTnLst>
                              <p:par>
                                <p:cTn id="91" nodeType="afterEffect" presetClass="entr" presetSubtype="0" presetID="10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93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0" grpId="13"/>
      <p:bldP build="whole" bldLvl="1" animBg="1" rev="0" advAuto="0" spid="103" grpId="5"/>
      <p:bldP build="whole" bldLvl="1" animBg="1" rev="0" advAuto="0" spid="120" grpId="18"/>
      <p:bldP build="whole" bldLvl="1" animBg="1" rev="0" advAuto="0" spid="115" grpId="10"/>
      <p:bldP build="whole" bldLvl="1" animBg="1" rev="0" advAuto="0" spid="123" grpId="21"/>
      <p:bldP build="whole" bldLvl="1" animBg="1" rev="0" advAuto="0" spid="101" grpId="14"/>
      <p:bldP build="whole" bldLvl="1" animBg="1" rev="0" advAuto="0" spid="98" grpId="4"/>
      <p:bldP build="whole" bldLvl="1" animBg="1" rev="0" advAuto="0" spid="103" grpId="15"/>
      <p:bldP build="whole" bldLvl="1" animBg="1" rev="0" advAuto="0" spid="102" grpId="6"/>
      <p:bldP build="whole" bldLvl="1" animBg="1" rev="0" advAuto="0" spid="98" grpId="11"/>
      <p:bldP build="whole" bldLvl="1" animBg="1" rev="0" advAuto="0" spid="111" grpId="8"/>
      <p:bldP build="whole" bldLvl="1" animBg="1" rev="0" advAuto="0" spid="124" grpId="20"/>
      <p:bldP build="whole" bldLvl="1" animBg="1" rev="0" advAuto="0" spid="122" grpId="19"/>
      <p:bldP build="whole" bldLvl="1" animBg="1" rev="0" advAuto="0" spid="102" grpId="16"/>
      <p:bldP build="whole" bldLvl="1" animBg="1" rev="0" advAuto="0" spid="99" grpId="3"/>
      <p:bldP build="whole" bldLvl="1" animBg="1" rev="0" advAuto="0" spid="107" grpId="7"/>
      <p:bldP build="whole" bldLvl="1" animBg="1" rev="0" advAuto="0" spid="100" grpId="1"/>
      <p:bldP build="whole" bldLvl="1" animBg="1" rev="0" advAuto="0" spid="99" grpId="12"/>
      <p:bldP build="whole" bldLvl="1" animBg="1" rev="0" advAuto="0" spid="119" grpId="9"/>
      <p:bldP build="whole" bldLvl="1" animBg="1" rev="0" advAuto="0" spid="101" grpId="2"/>
      <p:bldP build="whole" bldLvl="1" animBg="1" rev="0" advAuto="0" spid="121" grpId="17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3A81BA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A81BA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3A81BA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A81BA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